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1.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2.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3.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4.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45.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6.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7.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8.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9.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50.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1.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2.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3.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54.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theme/theme55.xml" ContentType="application/vnd.openxmlformats-officedocument.theme+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56.xml" ContentType="application/vnd.openxmlformats-officedocument.theme+xml"/>
  <Override PartName="/ppt/theme/theme5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92" r:id="rId11"/>
    <p:sldMasterId id="2147483804" r:id="rId12"/>
    <p:sldMasterId id="2147483816" r:id="rId13"/>
    <p:sldMasterId id="2147483828" r:id="rId14"/>
    <p:sldMasterId id="2147483840" r:id="rId15"/>
    <p:sldMasterId id="2147483852" r:id="rId16"/>
    <p:sldMasterId id="2147483864" r:id="rId17"/>
    <p:sldMasterId id="2147483876" r:id="rId18"/>
    <p:sldMasterId id="2147483900" r:id="rId19"/>
    <p:sldMasterId id="2147483912" r:id="rId20"/>
    <p:sldMasterId id="2147483924" r:id="rId21"/>
    <p:sldMasterId id="2147483936" r:id="rId22"/>
    <p:sldMasterId id="2147483948" r:id="rId23"/>
    <p:sldMasterId id="2147483960" r:id="rId24"/>
    <p:sldMasterId id="2147483972" r:id="rId25"/>
    <p:sldMasterId id="2147483984" r:id="rId26"/>
    <p:sldMasterId id="2147483996" r:id="rId27"/>
    <p:sldMasterId id="2147484008" r:id="rId28"/>
    <p:sldMasterId id="2147484020" r:id="rId29"/>
    <p:sldMasterId id="2147484032" r:id="rId30"/>
    <p:sldMasterId id="2147484044" r:id="rId31"/>
    <p:sldMasterId id="2147484056" r:id="rId32"/>
    <p:sldMasterId id="2147484068" r:id="rId33"/>
    <p:sldMasterId id="2147484092" r:id="rId34"/>
    <p:sldMasterId id="2147484104" r:id="rId35"/>
    <p:sldMasterId id="2147484116" r:id="rId36"/>
    <p:sldMasterId id="2147484128" r:id="rId37"/>
    <p:sldMasterId id="2147484140" r:id="rId38"/>
    <p:sldMasterId id="2147484152" r:id="rId39"/>
    <p:sldMasterId id="2147484164" r:id="rId40"/>
    <p:sldMasterId id="2147484176" r:id="rId41"/>
    <p:sldMasterId id="2147484188" r:id="rId42"/>
    <p:sldMasterId id="2147484200" r:id="rId43"/>
    <p:sldMasterId id="2147484212" r:id="rId44"/>
    <p:sldMasterId id="2147484224" r:id="rId45"/>
    <p:sldMasterId id="2147484236" r:id="rId46"/>
    <p:sldMasterId id="2147484248" r:id="rId47"/>
    <p:sldMasterId id="2147484260" r:id="rId48"/>
    <p:sldMasterId id="2147484272" r:id="rId49"/>
    <p:sldMasterId id="2147484284" r:id="rId50"/>
    <p:sldMasterId id="2147484296" r:id="rId51"/>
    <p:sldMasterId id="2147484308" r:id="rId52"/>
    <p:sldMasterId id="2147484320" r:id="rId53"/>
    <p:sldMasterId id="2147484332" r:id="rId54"/>
    <p:sldMasterId id="2147484344" r:id="rId55"/>
    <p:sldMasterId id="2147484356" r:id="rId56"/>
  </p:sldMasterIdLst>
  <p:notesMasterIdLst>
    <p:notesMasterId r:id="rId146"/>
  </p:notesMasterIdLst>
  <p:sldIdLst>
    <p:sldId id="257" r:id="rId57"/>
    <p:sldId id="285" r:id="rId58"/>
    <p:sldId id="269" r:id="rId59"/>
    <p:sldId id="287" r:id="rId60"/>
    <p:sldId id="261" r:id="rId61"/>
    <p:sldId id="263" r:id="rId62"/>
    <p:sldId id="264" r:id="rId63"/>
    <p:sldId id="267" r:id="rId64"/>
    <p:sldId id="293" r:id="rId65"/>
    <p:sldId id="262" r:id="rId66"/>
    <p:sldId id="260" r:id="rId67"/>
    <p:sldId id="272" r:id="rId68"/>
    <p:sldId id="270" r:id="rId69"/>
    <p:sldId id="271" r:id="rId70"/>
    <p:sldId id="281" r:id="rId71"/>
    <p:sldId id="300" r:id="rId72"/>
    <p:sldId id="286" r:id="rId73"/>
    <p:sldId id="273" r:id="rId74"/>
    <p:sldId id="277" r:id="rId75"/>
    <p:sldId id="316" r:id="rId76"/>
    <p:sldId id="278" r:id="rId77"/>
    <p:sldId id="274" r:id="rId78"/>
    <p:sldId id="297" r:id="rId79"/>
    <p:sldId id="298" r:id="rId80"/>
    <p:sldId id="299" r:id="rId81"/>
    <p:sldId id="290" r:id="rId82"/>
    <p:sldId id="280" r:id="rId83"/>
    <p:sldId id="308" r:id="rId84"/>
    <p:sldId id="294" r:id="rId85"/>
    <p:sldId id="314" r:id="rId86"/>
    <p:sldId id="317" r:id="rId87"/>
    <p:sldId id="318" r:id="rId88"/>
    <p:sldId id="345" r:id="rId89"/>
    <p:sldId id="304" r:id="rId90"/>
    <p:sldId id="305" r:id="rId91"/>
    <p:sldId id="306" r:id="rId92"/>
    <p:sldId id="321" r:id="rId93"/>
    <p:sldId id="325" r:id="rId94"/>
    <p:sldId id="322" r:id="rId95"/>
    <p:sldId id="331" r:id="rId96"/>
    <p:sldId id="333" r:id="rId97"/>
    <p:sldId id="327" r:id="rId98"/>
    <p:sldId id="302" r:id="rId99"/>
    <p:sldId id="346" r:id="rId100"/>
    <p:sldId id="295" r:id="rId101"/>
    <p:sldId id="309" r:id="rId102"/>
    <p:sldId id="320" r:id="rId103"/>
    <p:sldId id="310" r:id="rId104"/>
    <p:sldId id="311" r:id="rId105"/>
    <p:sldId id="312" r:id="rId106"/>
    <p:sldId id="330" r:id="rId107"/>
    <p:sldId id="313" r:id="rId108"/>
    <p:sldId id="329" r:id="rId109"/>
    <p:sldId id="319" r:id="rId110"/>
    <p:sldId id="334" r:id="rId111"/>
    <p:sldId id="324" r:id="rId112"/>
    <p:sldId id="349" r:id="rId113"/>
    <p:sldId id="347" r:id="rId114"/>
    <p:sldId id="350" r:id="rId115"/>
    <p:sldId id="335" r:id="rId116"/>
    <p:sldId id="339" r:id="rId117"/>
    <p:sldId id="362" r:id="rId118"/>
    <p:sldId id="361" r:id="rId119"/>
    <p:sldId id="360" r:id="rId120"/>
    <p:sldId id="340" r:id="rId121"/>
    <p:sldId id="341" r:id="rId122"/>
    <p:sldId id="342" r:id="rId123"/>
    <p:sldId id="343" r:id="rId124"/>
    <p:sldId id="368" r:id="rId125"/>
    <p:sldId id="338" r:id="rId126"/>
    <p:sldId id="369" r:id="rId127"/>
    <p:sldId id="337" r:id="rId128"/>
    <p:sldId id="364" r:id="rId129"/>
    <p:sldId id="363" r:id="rId130"/>
    <p:sldId id="367" r:id="rId131"/>
    <p:sldId id="366" r:id="rId132"/>
    <p:sldId id="358" r:id="rId133"/>
    <p:sldId id="357" r:id="rId134"/>
    <p:sldId id="356" r:id="rId135"/>
    <p:sldId id="355" r:id="rId136"/>
    <p:sldId id="354" r:id="rId137"/>
    <p:sldId id="353" r:id="rId138"/>
    <p:sldId id="352" r:id="rId139"/>
    <p:sldId id="336" r:id="rId140"/>
    <p:sldId id="265" r:id="rId141"/>
    <p:sldId id="289" r:id="rId142"/>
    <p:sldId id="291" r:id="rId143"/>
    <p:sldId id="288" r:id="rId144"/>
    <p:sldId id="323" r:id="rId1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30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9280" autoAdjust="0"/>
  </p:normalViewPr>
  <p:slideViewPr>
    <p:cSldViewPr>
      <p:cViewPr>
        <p:scale>
          <a:sx n="75" d="100"/>
          <a:sy n="75" d="100"/>
        </p:scale>
        <p:origin x="-1848" y="-444"/>
      </p:cViewPr>
      <p:guideLst>
        <p:guide orient="horz" pos="2160"/>
        <p:guide pos="2880"/>
      </p:guideLst>
    </p:cSldViewPr>
  </p:slideViewPr>
  <p:notesTextViewPr>
    <p:cViewPr>
      <p:scale>
        <a:sx n="1" d="1"/>
        <a:sy n="1" d="1"/>
      </p:scale>
      <p:origin x="0" y="0"/>
    </p:cViewPr>
  </p:notesTextViewPr>
  <p:sorterViewPr>
    <p:cViewPr>
      <p:scale>
        <a:sx n="100" d="100"/>
        <a:sy n="100" d="100"/>
      </p:scale>
      <p:origin x="0" y="1077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61.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 Target="slides/slide7.xml"/><Relationship Id="rId68" Type="http://schemas.openxmlformats.org/officeDocument/2006/relationships/slide" Target="slides/slide12.xml"/><Relationship Id="rId84" Type="http://schemas.openxmlformats.org/officeDocument/2006/relationships/slide" Target="slides/slide28.xml"/><Relationship Id="rId89" Type="http://schemas.openxmlformats.org/officeDocument/2006/relationships/slide" Target="slides/slide33.xml"/><Relationship Id="rId112" Type="http://schemas.openxmlformats.org/officeDocument/2006/relationships/slide" Target="slides/slide56.xml"/><Relationship Id="rId133" Type="http://schemas.openxmlformats.org/officeDocument/2006/relationships/slide" Target="slides/slide77.xml"/><Relationship Id="rId138" Type="http://schemas.openxmlformats.org/officeDocument/2006/relationships/slide" Target="slides/slide82.xml"/><Relationship Id="rId16" Type="http://schemas.openxmlformats.org/officeDocument/2006/relationships/slideMaster" Target="slideMasters/slideMaster16.xml"/><Relationship Id="rId107" Type="http://schemas.openxmlformats.org/officeDocument/2006/relationships/slide" Target="slides/slide5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 Target="slides/slide2.xml"/><Relationship Id="rId74" Type="http://schemas.openxmlformats.org/officeDocument/2006/relationships/slide" Target="slides/slide18.xml"/><Relationship Id="rId79" Type="http://schemas.openxmlformats.org/officeDocument/2006/relationships/slide" Target="slides/slide23.xml"/><Relationship Id="rId102" Type="http://schemas.openxmlformats.org/officeDocument/2006/relationships/slide" Target="slides/slide46.xml"/><Relationship Id="rId123" Type="http://schemas.openxmlformats.org/officeDocument/2006/relationships/slide" Target="slides/slide67.xml"/><Relationship Id="rId128" Type="http://schemas.openxmlformats.org/officeDocument/2006/relationships/slide" Target="slides/slide72.xml"/><Relationship Id="rId144" Type="http://schemas.openxmlformats.org/officeDocument/2006/relationships/slide" Target="slides/slide88.xml"/><Relationship Id="rId149"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34.xml"/><Relationship Id="rId95" Type="http://schemas.openxmlformats.org/officeDocument/2006/relationships/slide" Target="slides/slide39.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 Target="slides/slide8.xml"/><Relationship Id="rId69" Type="http://schemas.openxmlformats.org/officeDocument/2006/relationships/slide" Target="slides/slide13.xml"/><Relationship Id="rId113" Type="http://schemas.openxmlformats.org/officeDocument/2006/relationships/slide" Target="slides/slide57.xml"/><Relationship Id="rId118" Type="http://schemas.openxmlformats.org/officeDocument/2006/relationships/slide" Target="slides/slide62.xml"/><Relationship Id="rId134" Type="http://schemas.openxmlformats.org/officeDocument/2006/relationships/slide" Target="slides/slide78.xml"/><Relationship Id="rId139" Type="http://schemas.openxmlformats.org/officeDocument/2006/relationships/slide" Target="slides/slide83.xml"/><Relationship Id="rId80" Type="http://schemas.openxmlformats.org/officeDocument/2006/relationships/slide" Target="slides/slide24.xml"/><Relationship Id="rId85" Type="http://schemas.openxmlformats.org/officeDocument/2006/relationships/slide" Target="slides/slide29.xml"/><Relationship Id="rId15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 Target="slides/slide3.xml"/><Relationship Id="rId67" Type="http://schemas.openxmlformats.org/officeDocument/2006/relationships/slide" Target="slides/slide11.xml"/><Relationship Id="rId103" Type="http://schemas.openxmlformats.org/officeDocument/2006/relationships/slide" Target="slides/slide47.xml"/><Relationship Id="rId108" Type="http://schemas.openxmlformats.org/officeDocument/2006/relationships/slide" Target="slides/slide52.xml"/><Relationship Id="rId116" Type="http://schemas.openxmlformats.org/officeDocument/2006/relationships/slide" Target="slides/slide60.xml"/><Relationship Id="rId124" Type="http://schemas.openxmlformats.org/officeDocument/2006/relationships/slide" Target="slides/slide68.xml"/><Relationship Id="rId129" Type="http://schemas.openxmlformats.org/officeDocument/2006/relationships/slide" Target="slides/slide73.xml"/><Relationship Id="rId137" Type="http://schemas.openxmlformats.org/officeDocument/2006/relationships/slide" Target="slides/slide8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Master" Target="slideMasters/slideMaster54.xml"/><Relationship Id="rId62" Type="http://schemas.openxmlformats.org/officeDocument/2006/relationships/slide" Target="slides/slide6.xml"/><Relationship Id="rId70" Type="http://schemas.openxmlformats.org/officeDocument/2006/relationships/slide" Target="slides/slide14.xml"/><Relationship Id="rId75" Type="http://schemas.openxmlformats.org/officeDocument/2006/relationships/slide" Target="slides/slide19.xml"/><Relationship Id="rId83" Type="http://schemas.openxmlformats.org/officeDocument/2006/relationships/slide" Target="slides/slide27.xml"/><Relationship Id="rId88" Type="http://schemas.openxmlformats.org/officeDocument/2006/relationships/slide" Target="slides/slide32.xml"/><Relationship Id="rId91" Type="http://schemas.openxmlformats.org/officeDocument/2006/relationships/slide" Target="slides/slide35.xml"/><Relationship Id="rId96" Type="http://schemas.openxmlformats.org/officeDocument/2006/relationships/slide" Target="slides/slide40.xml"/><Relationship Id="rId111" Type="http://schemas.openxmlformats.org/officeDocument/2006/relationships/slide" Target="slides/slide55.xml"/><Relationship Id="rId132" Type="http://schemas.openxmlformats.org/officeDocument/2006/relationships/slide" Target="slides/slide76.xml"/><Relationship Id="rId140" Type="http://schemas.openxmlformats.org/officeDocument/2006/relationships/slide" Target="slides/slide84.xml"/><Relationship Id="rId145"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 Target="slides/slide1.xml"/><Relationship Id="rId106" Type="http://schemas.openxmlformats.org/officeDocument/2006/relationships/slide" Target="slides/slide50.xml"/><Relationship Id="rId114" Type="http://schemas.openxmlformats.org/officeDocument/2006/relationships/slide" Target="slides/slide58.xml"/><Relationship Id="rId119" Type="http://schemas.openxmlformats.org/officeDocument/2006/relationships/slide" Target="slides/slide63.xml"/><Relationship Id="rId127" Type="http://schemas.openxmlformats.org/officeDocument/2006/relationships/slide" Target="slides/slide7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 Target="slides/slide4.xml"/><Relationship Id="rId65" Type="http://schemas.openxmlformats.org/officeDocument/2006/relationships/slide" Target="slides/slide9.xml"/><Relationship Id="rId73" Type="http://schemas.openxmlformats.org/officeDocument/2006/relationships/slide" Target="slides/slide17.xml"/><Relationship Id="rId78" Type="http://schemas.openxmlformats.org/officeDocument/2006/relationships/slide" Target="slides/slide22.xml"/><Relationship Id="rId81" Type="http://schemas.openxmlformats.org/officeDocument/2006/relationships/slide" Target="slides/slide25.xml"/><Relationship Id="rId86" Type="http://schemas.openxmlformats.org/officeDocument/2006/relationships/slide" Target="slides/slide30.xml"/><Relationship Id="rId94" Type="http://schemas.openxmlformats.org/officeDocument/2006/relationships/slide" Target="slides/slide38.xml"/><Relationship Id="rId99" Type="http://schemas.openxmlformats.org/officeDocument/2006/relationships/slide" Target="slides/slide43.xml"/><Relationship Id="rId101" Type="http://schemas.openxmlformats.org/officeDocument/2006/relationships/slide" Target="slides/slide45.xml"/><Relationship Id="rId122" Type="http://schemas.openxmlformats.org/officeDocument/2006/relationships/slide" Target="slides/slide66.xml"/><Relationship Id="rId130" Type="http://schemas.openxmlformats.org/officeDocument/2006/relationships/slide" Target="slides/slide74.xml"/><Relationship Id="rId135" Type="http://schemas.openxmlformats.org/officeDocument/2006/relationships/slide" Target="slides/slide79.xml"/><Relationship Id="rId143" Type="http://schemas.openxmlformats.org/officeDocument/2006/relationships/slide" Target="slides/slide87.xml"/><Relationship Id="rId14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3.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20.xml"/><Relationship Id="rId97" Type="http://schemas.openxmlformats.org/officeDocument/2006/relationships/slide" Target="slides/slide41.xml"/><Relationship Id="rId104" Type="http://schemas.openxmlformats.org/officeDocument/2006/relationships/slide" Target="slides/slide48.xml"/><Relationship Id="rId120" Type="http://schemas.openxmlformats.org/officeDocument/2006/relationships/slide" Target="slides/slide64.xml"/><Relationship Id="rId125" Type="http://schemas.openxmlformats.org/officeDocument/2006/relationships/slide" Target="slides/slide69.xml"/><Relationship Id="rId141" Type="http://schemas.openxmlformats.org/officeDocument/2006/relationships/slide" Target="slides/slide85.xml"/><Relationship Id="rId14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15.xml"/><Relationship Id="rId92" Type="http://schemas.openxmlformats.org/officeDocument/2006/relationships/slide" Target="slides/slide3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0.xml"/><Relationship Id="rId87" Type="http://schemas.openxmlformats.org/officeDocument/2006/relationships/slide" Target="slides/slide31.xml"/><Relationship Id="rId110" Type="http://schemas.openxmlformats.org/officeDocument/2006/relationships/slide" Target="slides/slide54.xml"/><Relationship Id="rId115" Type="http://schemas.openxmlformats.org/officeDocument/2006/relationships/slide" Target="slides/slide59.xml"/><Relationship Id="rId131" Type="http://schemas.openxmlformats.org/officeDocument/2006/relationships/slide" Target="slides/slide75.xml"/><Relationship Id="rId136" Type="http://schemas.openxmlformats.org/officeDocument/2006/relationships/slide" Target="slides/slide80.xml"/><Relationship Id="rId61" Type="http://schemas.openxmlformats.org/officeDocument/2006/relationships/slide" Target="slides/slide5.xml"/><Relationship Id="rId82" Type="http://schemas.openxmlformats.org/officeDocument/2006/relationships/slide" Target="slides/slide2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21.xml"/><Relationship Id="rId100" Type="http://schemas.openxmlformats.org/officeDocument/2006/relationships/slide" Target="slides/slide44.xml"/><Relationship Id="rId105" Type="http://schemas.openxmlformats.org/officeDocument/2006/relationships/slide" Target="slides/slide49.xml"/><Relationship Id="rId126" Type="http://schemas.openxmlformats.org/officeDocument/2006/relationships/slide" Target="slides/slide70.xml"/><Relationship Id="rId14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6.xml"/><Relationship Id="rId93" Type="http://schemas.openxmlformats.org/officeDocument/2006/relationships/slide" Target="slides/slide37.xml"/><Relationship Id="rId98" Type="http://schemas.openxmlformats.org/officeDocument/2006/relationships/slide" Target="slides/slide42.xml"/><Relationship Id="rId121" Type="http://schemas.openxmlformats.org/officeDocument/2006/relationships/slide" Target="slides/slide65.xml"/><Relationship Id="rId142" Type="http://schemas.openxmlformats.org/officeDocument/2006/relationships/slide" Target="slides/slide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641364-67FF-47DA-AC57-6EEADE27944A}" type="datetimeFigureOut">
              <a:rPr lang="en-US" smtClean="0"/>
              <a:t>8/1/2014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BF964D-4808-4770-9401-BBC62BEA0802}" type="slidenum">
              <a:rPr lang="en-US" smtClean="0"/>
              <a:t>‹#›</a:t>
            </a:fld>
            <a:endParaRPr lang="en-US"/>
          </a:p>
        </p:txBody>
      </p:sp>
    </p:spTree>
    <p:extLst>
      <p:ext uri="{BB962C8B-B14F-4D97-AF65-F5344CB8AC3E}">
        <p14:creationId xmlns:p14="http://schemas.microsoft.com/office/powerpoint/2010/main" val="2257009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en.wikipedia.org/wiki/Mind"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en.wikipedia.org/wiki/Mental_processe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en.wikipedia.org/wiki/Consciousness" TargetMode="External"/><Relationship Id="rId7" Type="http://schemas.openxmlformats.org/officeDocument/2006/relationships/hyperlink" Target="http://en.wikipedia.org/wiki/Orchestrated_objective_reduction#cite_note-H.26PvsReimers2014-1"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en.wikipedia.org/wiki/Quantum_information_science" TargetMode="External"/><Relationship Id="rId5" Type="http://schemas.openxmlformats.org/officeDocument/2006/relationships/hyperlink" Target="http://en.wikipedia.org/wiki/Stuart_Hameroff" TargetMode="External"/><Relationship Id="rId4" Type="http://schemas.openxmlformats.org/officeDocument/2006/relationships/hyperlink" Target="http://en.wikipedia.org/wiki/Roger_Penros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b="1" dirty="0" smtClean="0"/>
              <a:t/>
            </a:r>
            <a:br>
              <a:rPr lang="en-US" b="1" dirty="0" smtClean="0"/>
            </a:br>
            <a:endParaRPr lang="en-US" dirty="0" smtClean="0"/>
          </a:p>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DEAABE88-4DE6-4915-87FC-3F7325388ED8}" type="slidenum">
              <a:rPr lang="en-US" smtClean="0">
                <a:solidFill>
                  <a:prstClr val="black"/>
                </a:solidFill>
              </a:rPr>
              <a:pPr/>
              <a:t>2</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a:r>
              <a:rPr lang="en-US" sz="1200" dirty="0" smtClean="0">
                <a:effectLst/>
                <a:latin typeface="Times New Roman"/>
                <a:ea typeface="Times New Roman"/>
              </a:rPr>
              <a:t>The restatement of the theory has produced a flurry of criticism in the journal where it was published, </a:t>
            </a:r>
            <a:r>
              <a:rPr lang="en-US" sz="1200" i="1" dirty="0" smtClean="0">
                <a:effectLst/>
                <a:latin typeface="Times New Roman"/>
                <a:ea typeface="Times New Roman"/>
              </a:rPr>
              <a:t>Physics of Life Reviews</a:t>
            </a:r>
            <a:r>
              <a:rPr lang="en-US" sz="1200" dirty="0" smtClean="0">
                <a:effectLst/>
                <a:latin typeface="Times New Roman"/>
                <a:ea typeface="Times New Roman"/>
              </a:rPr>
              <a:t>, but the authors maintain that their theory suggests…</a:t>
            </a:r>
          </a:p>
          <a:p>
            <a:r>
              <a:rPr lang="en-US" sz="1200" dirty="0" smtClean="0">
                <a:effectLst/>
                <a:latin typeface="Times New Roman"/>
                <a:ea typeface="Calibri"/>
              </a:rPr>
              <a:t>“…conscious experience is intrinsically connected to the fine-scale structure of space–time geometry, and that consciousness could be deeply related to the operation of the laws of the universe.”</a:t>
            </a:r>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741133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smtClean="0"/>
              <a:t>On the Connection between Mind, Matter and Space. </a:t>
            </a:r>
          </a:p>
          <a:p>
            <a:r>
              <a:rPr lang="en-US" b="1" dirty="0" smtClean="0"/>
              <a:t>The Mind can Move Matter in Space.</a:t>
            </a:r>
            <a:r>
              <a:rPr lang="en-US" dirty="0" smtClean="0"/>
              <a:t> Walking around, eating, breathing, typing are all examples of this. </a:t>
            </a:r>
          </a:p>
          <a:p>
            <a:r>
              <a:rPr lang="en-US" dirty="0" smtClean="0"/>
              <a:t>This is why we have evolved hands and feet, arms and legs - so our mind can move our body around. T</a:t>
            </a:r>
          </a:p>
          <a:p>
            <a:r>
              <a:rPr lang="en-US" dirty="0" smtClean="0"/>
              <a:t>The motion of matter and mind in space are one connected thing - the wave motion of space.</a:t>
            </a:r>
          </a:p>
          <a:p>
            <a:endParaRPr lang="en-US" b="1" dirty="0" smtClean="0"/>
          </a:p>
          <a:p>
            <a:r>
              <a:rPr lang="en-US" b="1" dirty="0" smtClean="0"/>
              <a:t>The Mind is Affected by Drugs (Matter).</a:t>
            </a:r>
            <a:r>
              <a:rPr lang="en-US" dirty="0" smtClean="0"/>
              <a:t>  Mind is affected by Food</a:t>
            </a:r>
          </a:p>
          <a:p>
            <a:endParaRPr lang="en-US" dirty="0" smtClean="0"/>
          </a:p>
          <a:p>
            <a:r>
              <a:rPr lang="en-US" dirty="0" smtClean="0"/>
              <a:t>It is well known that certain drugs, which are made of matter, can have profound effects upon the mind. </a:t>
            </a:r>
          </a:p>
          <a:p>
            <a:r>
              <a:rPr lang="en-US" dirty="0" smtClean="0"/>
              <a:t>Again this clearly confirms the connection between mind and matter, that matter has a profound effect on the functioning of the mind.</a:t>
            </a:r>
          </a:p>
          <a:p>
            <a:endParaRPr lang="en-US" dirty="0" smtClean="0"/>
          </a:p>
          <a:p>
            <a:endParaRPr lang="en-US" dirty="0" smtClean="0"/>
          </a:p>
          <a:p>
            <a:r>
              <a:rPr lang="en-US" b="1" dirty="0" smtClean="0"/>
              <a:t>The Mind Produces Brain Waves in Space when Thinking.</a:t>
            </a:r>
            <a:r>
              <a:rPr lang="en-US" dirty="0" smtClean="0"/>
              <a:t> </a:t>
            </a:r>
          </a:p>
          <a:p>
            <a:r>
              <a:rPr lang="en-US" dirty="0" smtClean="0"/>
              <a:t>Again, this is well known and they can now use this knowledge to build machines that allow us to do physical things to external objects (e.g. turn lights on) merely by thinking. </a:t>
            </a:r>
          </a:p>
          <a:p>
            <a:r>
              <a:rPr lang="en-US" dirty="0" smtClean="0"/>
              <a:t>The wave structure of matter explains why these brain waves exist, because matter and mind are formed from wave motions of space.</a:t>
            </a:r>
          </a:p>
          <a:p>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637734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solidFill>
                  <a:prstClr val="black"/>
                </a:solidFill>
              </a:rPr>
              <a:pPr/>
              <a:t>23</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10000"/>
          </a:bodyPr>
          <a:lstStyle/>
          <a:p>
            <a:r>
              <a:rPr lang="en-US" dirty="0" smtClean="0"/>
              <a:t>Theory of mind is a cognitive skill where children starting at age 4 begin to understand that people can be motivated by beliefs regardless of whether those beliefs are true or false. Using more </a:t>
            </a:r>
            <a:r>
              <a:rPr lang="en-US" dirty="0" err="1" smtClean="0"/>
              <a:t>mentalistic</a:t>
            </a:r>
            <a:r>
              <a:rPr lang="en-US" dirty="0" smtClean="0"/>
              <a:t> language helps children develop a theory of mind because of pragmatic features of the language, such as the enunciation of various perspectives (</a:t>
            </a:r>
            <a:r>
              <a:rPr lang="en-US" dirty="0" err="1" smtClean="0"/>
              <a:t>Harris,de</a:t>
            </a:r>
            <a:r>
              <a:rPr lang="en-US" dirty="0" smtClean="0"/>
              <a:t> </a:t>
            </a:r>
            <a:r>
              <a:rPr lang="en-US" dirty="0" err="1" smtClean="0"/>
              <a:t>Rosenay</a:t>
            </a:r>
            <a:r>
              <a:rPr lang="en-US" dirty="0" smtClean="0"/>
              <a:t>, &amp; Pons, 2005). Using terms like think and know can help in development of theory of mind because when children themselves attribute false beliefs to others, they end up using similar linguistic constructions.</a:t>
            </a:r>
          </a:p>
          <a:p>
            <a:r>
              <a:rPr lang="en-US" dirty="0" smtClean="0"/>
              <a:t>When mothers talk to their children about how others can have false beliefs, they also end up expressing various emotions that come by the virtue of having those beliefs (Harris, de </a:t>
            </a:r>
            <a:r>
              <a:rPr lang="en-US" dirty="0" err="1" smtClean="0"/>
              <a:t>Rosenay</a:t>
            </a:r>
            <a:r>
              <a:rPr lang="en-US" dirty="0" smtClean="0"/>
              <a:t>, &amp; Pons, 2005). This is why use of mental terms in language not only helps in understanding of false beliefs but also understanding of how people can be affected by these false beliefs.</a:t>
            </a:r>
          </a:p>
          <a:p>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solidFill>
                  <a:prstClr val="black"/>
                </a:solidFill>
              </a:rPr>
              <a:pPr/>
              <a:t>29</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Knowledge comes from experience and perception</a:t>
            </a:r>
          </a:p>
          <a:p>
            <a:r>
              <a:rPr lang="en-US" dirty="0" smtClean="0"/>
              <a:t>Freud believed we are</a:t>
            </a:r>
            <a:r>
              <a:rPr lang="en-US" baseline="0" dirty="0" smtClean="0"/>
              <a:t> born Tabula Rasa, we don't have free will and our character is influenced by our upbringing</a:t>
            </a:r>
          </a:p>
          <a:p>
            <a:r>
              <a:rPr lang="en-US" baseline="0" dirty="0" smtClean="0"/>
              <a:t>Locke: we write our own soul</a:t>
            </a:r>
            <a:endParaRPr lang="en-US" dirty="0"/>
          </a:p>
        </p:txBody>
      </p:sp>
      <p:sp>
        <p:nvSpPr>
          <p:cNvPr id="4" name="Slide Number Placeholder 3"/>
          <p:cNvSpPr>
            <a:spLocks noGrp="1"/>
          </p:cNvSpPr>
          <p:nvPr>
            <p:ph type="sldNum" sz="quarter" idx="10"/>
          </p:nvPr>
        </p:nvSpPr>
        <p:spPr/>
        <p:txBody>
          <a:bodyPr/>
          <a:lstStyle/>
          <a:p>
            <a:fld id="{08BF964D-4808-4770-9401-BBC62BEA0802}" type="slidenum">
              <a:rPr lang="en-US" smtClean="0"/>
              <a:t>31</a:t>
            </a:fld>
            <a:endParaRPr lang="en-US"/>
          </a:p>
        </p:txBody>
      </p:sp>
    </p:spTree>
    <p:extLst>
      <p:ext uri="{BB962C8B-B14F-4D97-AF65-F5344CB8AC3E}">
        <p14:creationId xmlns:p14="http://schemas.microsoft.com/office/powerpoint/2010/main" val="2874130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opposite of this: </a:t>
            </a:r>
            <a:r>
              <a:rPr lang="en-US" dirty="0" err="1" smtClean="0"/>
              <a:t>Pinker’s</a:t>
            </a:r>
            <a:endParaRPr lang="en-US" dirty="0" smtClean="0"/>
          </a:p>
          <a:p>
            <a:r>
              <a:rPr lang="en-US" dirty="0" smtClean="0"/>
              <a:t>And </a:t>
            </a:r>
            <a:r>
              <a:rPr lang="en-US" dirty="0" err="1" smtClean="0"/>
              <a:t>hillman’s</a:t>
            </a:r>
            <a:r>
              <a:rPr lang="en-US" dirty="0" smtClean="0"/>
              <a:t> Acorn Theory</a:t>
            </a:r>
            <a:endParaRPr lang="en-US" dirty="0"/>
          </a:p>
        </p:txBody>
      </p:sp>
      <p:sp>
        <p:nvSpPr>
          <p:cNvPr id="4" name="Slide Number Placeholder 3"/>
          <p:cNvSpPr>
            <a:spLocks noGrp="1"/>
          </p:cNvSpPr>
          <p:nvPr>
            <p:ph type="sldNum" sz="quarter" idx="10"/>
          </p:nvPr>
        </p:nvSpPr>
        <p:spPr/>
        <p:txBody>
          <a:bodyPr/>
          <a:lstStyle/>
          <a:p>
            <a:fld id="{08BF964D-4808-4770-9401-BBC62BEA0802}" type="slidenum">
              <a:rPr lang="en-US" smtClean="0"/>
              <a:t>35</a:t>
            </a:fld>
            <a:endParaRPr lang="en-US"/>
          </a:p>
        </p:txBody>
      </p:sp>
    </p:spTree>
    <p:extLst>
      <p:ext uri="{BB962C8B-B14F-4D97-AF65-F5344CB8AC3E}">
        <p14:creationId xmlns:p14="http://schemas.microsoft.com/office/powerpoint/2010/main" val="4271578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MOVE THIS LATER-</a:t>
            </a:r>
            <a:r>
              <a:rPr lang="en-US" baseline="0" dirty="0" smtClean="0"/>
              <a:t> CONNECT TO MEMORY ACQUISITION…</a:t>
            </a:r>
          </a:p>
          <a:p>
            <a:endParaRPr lang="en-US" baseline="0" dirty="0" smtClean="0"/>
          </a:p>
          <a:p>
            <a:r>
              <a:rPr lang="en-US" baseline="0" dirty="0" smtClean="0"/>
              <a:t>REPLACE THIS HERE W/ TALK ON 1) DESCARTES SHIP 2) LEGAL DEFENSE 3) EDUCATION TABULA ROSA</a:t>
            </a:r>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solidFill>
                  <a:prstClr val="black"/>
                </a:solidFill>
              </a:rPr>
              <a:pPr/>
              <a:t>43</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http://www.quantumconsciousness.org/presentations/whatisconsciousness.html</a:t>
            </a:r>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solidFill>
                  <a:prstClr val="black"/>
                </a:solidFill>
              </a:rPr>
              <a:pPr/>
              <a:t>3</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D8A7C9-1517-413F-9CDF-81FEE0D46D79}"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613084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MOVE THIS LATER-</a:t>
            </a:r>
            <a:r>
              <a:rPr lang="en-US" baseline="0" dirty="0" smtClean="0"/>
              <a:t> CONNECT TO MEMORY ACQUISITION…</a:t>
            </a:r>
          </a:p>
          <a:p>
            <a:endParaRPr lang="en-US" baseline="0" dirty="0" smtClean="0"/>
          </a:p>
          <a:p>
            <a:r>
              <a:rPr lang="en-US" baseline="0" dirty="0" smtClean="0"/>
              <a:t>REPLACE THIS HERE W/ TALK ON 1) DESCARTES SHIP 2) LEGAL DEFENSE 3) EDUCATION TABULA ROSA 4) GOVERNMENT, RIGHTS AND  EQUALITY (ETHICS) 5) medicine- cures</a:t>
            </a:r>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solidFill>
                  <a:prstClr val="black"/>
                </a:solidFill>
              </a:rPr>
              <a:pPr/>
              <a:t>12</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buNone/>
            </a:pPr>
            <a:r>
              <a:rPr lang="en-US" sz="1200" dirty="0" smtClean="0">
                <a:solidFill>
                  <a:srgbClr val="7030A0"/>
                </a:solidFill>
                <a:effectLst>
                  <a:outerShdw blurRad="38100" dist="38100" dir="2700000" algn="tl">
                    <a:srgbClr val="000000">
                      <a:alpha val="43137"/>
                    </a:srgbClr>
                  </a:outerShdw>
                </a:effectLst>
              </a:rPr>
              <a:t>A:  </a:t>
            </a:r>
          </a:p>
          <a:p>
            <a:pPr>
              <a:buNone/>
            </a:pPr>
            <a:r>
              <a:rPr lang="en-US" sz="1200" dirty="0" smtClean="0">
                <a:solidFill>
                  <a:srgbClr val="7030A0"/>
                </a:solidFill>
                <a:effectLst>
                  <a:outerShdw blurRad="38100" dist="38100" dir="2700000" algn="tl">
                    <a:srgbClr val="000000">
                      <a:alpha val="43137"/>
                    </a:srgbClr>
                  </a:outerShdw>
                </a:effectLst>
              </a:rPr>
              <a:t>    </a:t>
            </a:r>
            <a:r>
              <a:rPr lang="en-US" sz="1200" dirty="0" smtClean="0">
                <a:solidFill>
                  <a:srgbClr val="7030A0"/>
                </a:solidFill>
              </a:rPr>
              <a:t>It generally includes study of the mind, mental events </a:t>
            </a:r>
          </a:p>
          <a:p>
            <a:pPr>
              <a:buNone/>
            </a:pPr>
            <a:r>
              <a:rPr lang="en-US" sz="1200" dirty="0" smtClean="0">
                <a:solidFill>
                  <a:srgbClr val="7030A0"/>
                </a:solidFill>
              </a:rPr>
              <a:t>	 and functions, properties of the mind, consciousness  </a:t>
            </a:r>
          </a:p>
          <a:p>
            <a:pPr>
              <a:buNone/>
            </a:pPr>
            <a:r>
              <a:rPr lang="en-US" sz="1200" dirty="0" smtClean="0">
                <a:solidFill>
                  <a:srgbClr val="7030A0"/>
                </a:solidFill>
              </a:rPr>
              <a:t>	 and the relation of the mind to the brain and the body</a:t>
            </a:r>
          </a:p>
          <a:p>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solidFill>
                  <a:prstClr val="black"/>
                </a:solidFill>
              </a:rPr>
              <a:pPr/>
              <a:t>13</a:t>
            </a:fld>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241444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relationship that exists between </a:t>
            </a:r>
            <a:r>
              <a:rPr lang="en-US" dirty="0" smtClean="0">
                <a:hlinkClick r:id="rId3" tooltip="Mind"/>
              </a:rPr>
              <a:t>minds</a:t>
            </a:r>
            <a:r>
              <a:rPr lang="en-US" dirty="0" smtClean="0"/>
              <a:t>, or </a:t>
            </a:r>
            <a:r>
              <a:rPr lang="en-US" dirty="0" smtClean="0">
                <a:hlinkClick r:id="rId4" tooltip="Mental processes"/>
              </a:rPr>
              <a:t>mental processes</a:t>
            </a:r>
            <a:r>
              <a:rPr lang="en-US" dirty="0" smtClean="0"/>
              <a:t>, and bodily states or processes</a:t>
            </a:r>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solidFill>
                  <a:prstClr val="black"/>
                </a:solidFill>
              </a:rPr>
              <a:pPr/>
              <a:t>18</a:t>
            </a:fld>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a:r>
              <a:rPr lang="en-US" sz="1200" dirty="0" smtClean="0">
                <a:effectLst/>
                <a:latin typeface="Times New Roman"/>
                <a:ea typeface="Times New Roman"/>
              </a:rPr>
              <a:t>The restatement of the theory has produced a flurry of criticism in the journal where it was published, </a:t>
            </a:r>
            <a:r>
              <a:rPr lang="en-US" sz="1200" i="1" dirty="0" smtClean="0">
                <a:effectLst/>
                <a:latin typeface="Times New Roman"/>
                <a:ea typeface="Times New Roman"/>
              </a:rPr>
              <a:t>Physics of Life Reviews</a:t>
            </a:r>
            <a:r>
              <a:rPr lang="en-US" sz="1200" dirty="0" smtClean="0">
                <a:effectLst/>
                <a:latin typeface="Times New Roman"/>
                <a:ea typeface="Times New Roman"/>
              </a:rPr>
              <a:t>, but the authors maintain that their theory suggests…</a:t>
            </a:r>
          </a:p>
          <a:p>
            <a:r>
              <a:rPr lang="en-US" sz="1200" dirty="0" smtClean="0">
                <a:effectLst/>
                <a:latin typeface="Times New Roman"/>
                <a:ea typeface="Calibri"/>
              </a:rPr>
              <a:t>“…conscious experience is intrinsically connected to the fine-scale structure of space–time geometry, and that consciousness could be deeply related to the operation of the laws of the universe.”</a:t>
            </a:r>
            <a:endParaRPr lang="en-US" dirty="0" smtClean="0"/>
          </a:p>
          <a:p>
            <a:r>
              <a:rPr lang="en-US" b="1" dirty="0" smtClean="0"/>
              <a:t>Orchestrated objective reduction</a:t>
            </a:r>
            <a:r>
              <a:rPr lang="en-US" dirty="0" smtClean="0"/>
              <a:t> (</a:t>
            </a:r>
            <a:r>
              <a:rPr lang="en-US" b="1" dirty="0" err="1" smtClean="0"/>
              <a:t>Orch</a:t>
            </a:r>
            <a:r>
              <a:rPr lang="en-US" b="1" dirty="0" smtClean="0"/>
              <a:t>-OR</a:t>
            </a:r>
            <a:r>
              <a:rPr lang="en-US" dirty="0" smtClean="0"/>
              <a:t>) is a controversial 20-year-old theory of </a:t>
            </a:r>
            <a:r>
              <a:rPr lang="en-US" dirty="0" smtClean="0">
                <a:hlinkClick r:id="rId3" tooltip="Consciousness"/>
              </a:rPr>
              <a:t>consciousness</a:t>
            </a:r>
            <a:r>
              <a:rPr lang="en-US" dirty="0" smtClean="0"/>
              <a:t> conceptualized by the theoretical physicist </a:t>
            </a:r>
            <a:r>
              <a:rPr lang="en-US" dirty="0" smtClean="0">
                <a:hlinkClick r:id="rId4" tooltip="Roger Penrose"/>
              </a:rPr>
              <a:t>Sir Roger Penrose</a:t>
            </a:r>
            <a:r>
              <a:rPr lang="en-US" dirty="0" smtClean="0"/>
              <a:t> and anesthesiologist </a:t>
            </a:r>
            <a:r>
              <a:rPr lang="en-US" dirty="0" smtClean="0">
                <a:hlinkClick r:id="rId5" tooltip="Stuart Hameroff"/>
              </a:rPr>
              <a:t>Stuart </a:t>
            </a:r>
            <a:r>
              <a:rPr lang="en-US" dirty="0" err="1" smtClean="0">
                <a:hlinkClick r:id="rId5" tooltip="Stuart Hameroff"/>
              </a:rPr>
              <a:t>Hameroff</a:t>
            </a:r>
            <a:r>
              <a:rPr lang="en-US" dirty="0" smtClean="0"/>
              <a:t>, which claims that consciousness derives from deeper level, finer scale </a:t>
            </a:r>
            <a:r>
              <a:rPr lang="en-US" dirty="0" smtClean="0">
                <a:hlinkClick r:id="rId6" tooltip="Quantum information science"/>
              </a:rPr>
              <a:t>quantum</a:t>
            </a:r>
            <a:r>
              <a:rPr lang="en-US" dirty="0" smtClean="0"/>
              <a:t> activities inside the cells, most prevalent in the brain's neurons. It combines approaches from the radically different angles of molecular biology, neuroscience, quantum physics, pharmacology, philosophy, quantum information theory, and aspects of quantum gravity.</a:t>
            </a:r>
            <a:r>
              <a:rPr lang="en-US" baseline="30000" dirty="0" smtClean="0">
                <a:hlinkClick r:id="rId7"/>
              </a:rPr>
              <a:t>[1]</a:t>
            </a:r>
            <a:endParaRPr lang="en-US" dirty="0" smtClean="0"/>
          </a:p>
          <a:p>
            <a:pPr marL="0" marR="0"/>
            <a:endParaRPr lang="en-US" sz="1200" dirty="0" smtClean="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DEAABE88-4DE6-4915-87FC-3F7325388ED8}"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741133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solidFill>
                  <a:prstClr val="black"/>
                </a:solidFill>
              </a:rPr>
              <a:pPr/>
              <a:t>20</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8/1/2014</a:t>
            </a:fld>
            <a:endParaRPr lang="en-US">
              <a:solidFill>
                <a:srgbClr val="C9C2D1">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072171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8/1/2014</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6026788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3069635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9267250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98706605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1322778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2920126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172708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0539230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2"/>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585180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5"/>
            <a:ext cx="44196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7791055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99393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8/1/2014</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8541535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41"/>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2"/>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5569731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2084987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1555167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8123485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17260168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197334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36574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0051049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6557891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7"/>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556383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57524582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8100306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43"/>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4"/>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4408033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95064362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4718248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1559204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9780341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8909263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95102612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6599868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650942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8943612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7"/>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9127193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06319059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43"/>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4"/>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18232389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73289115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373149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8177183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5731941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297029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0079265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683467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5557007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4564724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7"/>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71429128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8062894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43"/>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4"/>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74705491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46684707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20632822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07998847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67000389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50731788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603967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2051498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5197745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7691117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7"/>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0195588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38386605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43"/>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4"/>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66218486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62855782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09509698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36736624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0313769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23378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26663766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76969749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2776731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25642504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7"/>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27661033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29027993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43"/>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4"/>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75950916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00818285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37215337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10781651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566743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1127225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66214391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62459982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69401479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01534609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7"/>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6543678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5918675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43"/>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4"/>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21549854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5318594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78860519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105161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82776229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02394855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11027447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90199377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69553671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63484502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7"/>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68877922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87752650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43"/>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4"/>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23369055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79136390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846082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90268264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07329359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57176408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11164221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25036631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03670053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07679514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7"/>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01427712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22953240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43"/>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4"/>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44490838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615040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8/1/2014</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256568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4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4111011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5252386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03607276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78090164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64007543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20630409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96685991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23409079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7"/>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408650997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3104898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43"/>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4"/>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877959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73624641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05264870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01283516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54899345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93499176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95486081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93772203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7300888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73845155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7"/>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55146202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9090368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3531456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43"/>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4"/>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05750054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58989271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80432497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8594389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86416618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72052493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83307970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4209030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99843700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7"/>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715619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30140464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68938549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43"/>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4"/>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07169290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30509354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68225029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1328900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21899185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13603669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01168746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92063723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2982222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0276414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7"/>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6028847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85159269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43"/>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4"/>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91084013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97991227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58964427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97904457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03628049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5705174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68615305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7913396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3404204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5942706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7"/>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2249097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51636568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43"/>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4"/>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28882816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09384178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28709794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02586595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43508660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27527756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953850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11859295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00927380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61890738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7"/>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75951651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64689126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43"/>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4"/>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85589739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69552079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7992558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82115742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88503478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7349547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14619847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47215653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69752168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48067902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7"/>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85519879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86937024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43"/>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4"/>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73792011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6366963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87704353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88641235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2444863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2293973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74920289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92291519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21782173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54805140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7"/>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24377662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19947792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43"/>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4"/>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48701802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8/1/2014</a:t>
            </a:fld>
            <a:endParaRPr lang="en-US">
              <a:solidFill>
                <a:srgbClr val="C9C2D1">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56089914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8/1/2014</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9836483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8/1/2014</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490841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45791158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8/1/2014</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88994704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8/1/2014</a:t>
            </a:fld>
            <a:endParaRPr lang="en-US">
              <a:solidFill>
                <a:srgbClr val="C9C2D1">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94673383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8/1/2014</a:t>
            </a:fld>
            <a:endParaRPr lang="en-US">
              <a:solidFill>
                <a:srgbClr val="C9C2D1">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39759780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8/1/2014</a:t>
            </a:fld>
            <a:endParaRPr lang="en-US">
              <a:solidFill>
                <a:srgbClr val="C9C2D1">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50546372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8/1/2014</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32825447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8/1/2014</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CEB966"/>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7"/>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6059790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8/1/2014</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57004413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43"/>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4"/>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8/1/2014</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26854297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90409221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085566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8/1/2014</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4956603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53602291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98266731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52752717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29885143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42922097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69670269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38583649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7"/>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64451209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56369314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43"/>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4"/>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88965796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8/1/2014</a:t>
            </a:fld>
            <a:endParaRPr lang="en-US">
              <a:solidFill>
                <a:srgbClr val="C9C2D1">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3540338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37"/>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1145789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8/1/2014</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21787536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8/1/2014</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60762187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8/1/2014</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76249090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8/1/2014</a:t>
            </a:fld>
            <a:endParaRPr lang="en-US">
              <a:solidFill>
                <a:srgbClr val="C9C2D1">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69192253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8/1/2014</a:t>
            </a:fld>
            <a:endParaRPr lang="en-US">
              <a:solidFill>
                <a:srgbClr val="C9C2D1">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79911839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8/1/2014</a:t>
            </a:fld>
            <a:endParaRPr lang="en-US">
              <a:solidFill>
                <a:srgbClr val="C9C2D1">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95456321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8/1/2014</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70530238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8/1/2014</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CEB966"/>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89054991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8/1/2014</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83755699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8/1/2014</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7674618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18137632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48909055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66240499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73180273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27887205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40964710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07143249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1057540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8157279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30498198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8527988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3"/>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4"/>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5119256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51794592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55413430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80025688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44777567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98373479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77009501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12408673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79367764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98232095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9002020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87424222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2617330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37572087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43911768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45251289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04678341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61359239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43436450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17598209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15403603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2947319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72165308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56665078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56362483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28133979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80158171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04493452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86653518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15905327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2685885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0915136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8321261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4646166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1230337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84452692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68819948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12092834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56978137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15156209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00339710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08412237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8847315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5347840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77857231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00297355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74936749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78278081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84511508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05285109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37411153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49229697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59464632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83199648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4784124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36643059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02345732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03540832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86224507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90185757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12634741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24172731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12724580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00733422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03877120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667203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71997778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89639771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93929230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27865250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05112782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75358587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78692155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26860473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21346874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96188255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139017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8/1/2014</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8245515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73196514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84190156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72916398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18250425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59208745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57471292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86137369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12601154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91151815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32820268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490038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301082683"/>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17418066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8146042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26293502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53339306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59051989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95091484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51966771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55110737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21503283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2877534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4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86407480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06533065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22612513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69016346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86905457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26334025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74510039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3521722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36601678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7231827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8188184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04832206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40995905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12377331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94954055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62790667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5520482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49862649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4744835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85302682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421417562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1669670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81435074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42886508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78729619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959784804"/>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80580183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06390929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380372688"/>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40146912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896486333"/>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99114495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1850415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12097815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4415328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065809673"/>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66291985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084411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6927229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0578913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197971420"/>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746711267"/>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38003927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5552462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32780798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07240937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69410471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4703045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47580026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6843118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59137302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2695515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67890014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94000645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4993653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648264820"/>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2855163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609899452"/>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322695014"/>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41390512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09408383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39044059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41522893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02925959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586094337"/>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7199535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81858384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74812156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840056803"/>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09385819"/>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42478802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59339453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76712142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75584083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45265979"/>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0068226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1067537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636234315"/>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490285307"/>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51368327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16801095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346606641"/>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145204932"/>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451170902"/>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276760134"/>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33845585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256302294"/>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009828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8/1/2014</a:t>
            </a:fld>
            <a:endParaRPr lang="en-US">
              <a:solidFill>
                <a:srgbClr val="C9C2D1">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9708233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133852398"/>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874885858"/>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79913743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056524910"/>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423497132"/>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60242881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5389948"/>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96004439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398681200"/>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296459124"/>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2864508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149194333"/>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37756621"/>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77360419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28404556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53583802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08294282"/>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806375390"/>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762051214"/>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79927874"/>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906201797"/>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5232359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94136573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670669179"/>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69024310"/>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894723422"/>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24973416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77814388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758568137"/>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13315526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581528681"/>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370804971"/>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2119397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4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93961861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404001089"/>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15658239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999416354"/>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348933127"/>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006375344"/>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136821527"/>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186411727"/>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4057680146"/>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790458194"/>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8434500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205782589"/>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32951951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379567075"/>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212612025"/>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169098828"/>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822806724"/>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98253337"/>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103550444"/>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024759782"/>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855309878"/>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1253950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417690766"/>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289397735"/>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280528070"/>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048393369"/>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029721750"/>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5831973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893671073"/>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815275754"/>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467842327"/>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6874653"/>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467592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034060208"/>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678508633"/>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50200632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14722931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925343537"/>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41996768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035406285"/>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164683002"/>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085062830"/>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252855336"/>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7053942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07431369"/>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4028956401"/>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070600109"/>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279350442"/>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620914033"/>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725026047"/>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639918574"/>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82516011"/>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267792447"/>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699687932"/>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9941400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44697051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188551775"/>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199708299"/>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638930728"/>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155591254"/>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157650619"/>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553295101"/>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14125895"/>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221444505"/>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770011614"/>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0434497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985117798"/>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172101267"/>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994252157"/>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958727429"/>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794985406"/>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110641435"/>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368181472"/>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109236069"/>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823565399"/>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748880716"/>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685154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8/1/2014</a:t>
            </a:fld>
            <a:endParaRPr lang="en-US">
              <a:solidFill>
                <a:srgbClr val="C9C2D1">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4384490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479257279"/>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673351869"/>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795775650"/>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658743694"/>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935969660"/>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336162292"/>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147765481"/>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117814163"/>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627651681"/>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899725992"/>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4665119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432943856"/>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182005463"/>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191713679"/>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048436384"/>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785614813"/>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778116445"/>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896707926"/>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9431867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4123201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0981565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4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5046088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4188607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6410465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1046967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1525379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958454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8/1/2014</a:t>
            </a:fld>
            <a:endParaRPr lang="en-US">
              <a:solidFill>
                <a:srgbClr val="C9C2D1">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4204356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3793521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0070887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5054257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20598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1479888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4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2972251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702902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4467889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3053759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721176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8/1/2014</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8790162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8858199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8960483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9726356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1516550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2809719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9999066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4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40242718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7724828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0463470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720476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8/1/2014</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CEB966"/>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4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4728404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9746667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8661649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7879740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6021259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1135260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57429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8105208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23"/>
            <a:ext cx="44196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5520579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0507994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5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6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101956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8.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6.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9.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0.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1.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2.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0.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43.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1.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44.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2.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theme" Target="../theme/theme45.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3.xml"/><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theme" Target="../theme/theme46.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4.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47.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5.xml"/><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48.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6.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49.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7.xml"/><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50.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8.xml"/><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theme" Target="../theme/theme51.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9.xml"/><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theme" Target="../theme/theme52.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0.xml"/><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theme" Target="../theme/theme53.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91.xml"/><Relationship Id="rId3" Type="http://schemas.openxmlformats.org/officeDocument/2006/relationships/slideLayout" Target="../slideLayouts/slideLayout586.xml"/><Relationship Id="rId7" Type="http://schemas.openxmlformats.org/officeDocument/2006/relationships/slideLayout" Target="../slideLayouts/slideLayout590.xml"/><Relationship Id="rId12" Type="http://schemas.openxmlformats.org/officeDocument/2006/relationships/theme" Target="../theme/theme54.xml"/><Relationship Id="rId2" Type="http://schemas.openxmlformats.org/officeDocument/2006/relationships/slideLayout" Target="../slideLayouts/slideLayout585.xml"/><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5" Type="http://schemas.openxmlformats.org/officeDocument/2006/relationships/slideLayout" Target="../slideLayouts/slideLayout588.xml"/><Relationship Id="rId10" Type="http://schemas.openxmlformats.org/officeDocument/2006/relationships/slideLayout" Target="../slideLayouts/slideLayout593.xml"/><Relationship Id="rId4" Type="http://schemas.openxmlformats.org/officeDocument/2006/relationships/slideLayout" Target="../slideLayouts/slideLayout587.xml"/><Relationship Id="rId9" Type="http://schemas.openxmlformats.org/officeDocument/2006/relationships/slideLayout" Target="../slideLayouts/slideLayout592.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2.xml"/><Relationship Id="rId3" Type="http://schemas.openxmlformats.org/officeDocument/2006/relationships/slideLayout" Target="../slideLayouts/slideLayout597.xml"/><Relationship Id="rId7" Type="http://schemas.openxmlformats.org/officeDocument/2006/relationships/slideLayout" Target="../slideLayouts/slideLayout601.xml"/><Relationship Id="rId12" Type="http://schemas.openxmlformats.org/officeDocument/2006/relationships/theme" Target="../theme/theme55.xml"/><Relationship Id="rId2" Type="http://schemas.openxmlformats.org/officeDocument/2006/relationships/slideLayout" Target="../slideLayouts/slideLayout596.xml"/><Relationship Id="rId1" Type="http://schemas.openxmlformats.org/officeDocument/2006/relationships/slideLayout" Target="../slideLayouts/slideLayout595.xml"/><Relationship Id="rId6" Type="http://schemas.openxmlformats.org/officeDocument/2006/relationships/slideLayout" Target="../slideLayouts/slideLayout600.xml"/><Relationship Id="rId11" Type="http://schemas.openxmlformats.org/officeDocument/2006/relationships/slideLayout" Target="../slideLayouts/slideLayout605.xml"/><Relationship Id="rId5" Type="http://schemas.openxmlformats.org/officeDocument/2006/relationships/slideLayout" Target="../slideLayouts/slideLayout599.xml"/><Relationship Id="rId10" Type="http://schemas.openxmlformats.org/officeDocument/2006/relationships/slideLayout" Target="../slideLayouts/slideLayout604.xml"/><Relationship Id="rId4" Type="http://schemas.openxmlformats.org/officeDocument/2006/relationships/slideLayout" Target="../slideLayouts/slideLayout598.xml"/><Relationship Id="rId9" Type="http://schemas.openxmlformats.org/officeDocument/2006/relationships/slideLayout" Target="../slideLayouts/slideLayout603.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3.xml"/><Relationship Id="rId3" Type="http://schemas.openxmlformats.org/officeDocument/2006/relationships/slideLayout" Target="../slideLayouts/slideLayout608.xml"/><Relationship Id="rId7" Type="http://schemas.openxmlformats.org/officeDocument/2006/relationships/slideLayout" Target="../slideLayouts/slideLayout612.xml"/><Relationship Id="rId12" Type="http://schemas.openxmlformats.org/officeDocument/2006/relationships/theme" Target="../theme/theme56.xml"/><Relationship Id="rId2" Type="http://schemas.openxmlformats.org/officeDocument/2006/relationships/slideLayout" Target="../slideLayouts/slideLayout607.xml"/><Relationship Id="rId1" Type="http://schemas.openxmlformats.org/officeDocument/2006/relationships/slideLayout" Target="../slideLayouts/slideLayout606.xml"/><Relationship Id="rId6" Type="http://schemas.openxmlformats.org/officeDocument/2006/relationships/slideLayout" Target="../slideLayouts/slideLayout611.xml"/><Relationship Id="rId11" Type="http://schemas.openxmlformats.org/officeDocument/2006/relationships/slideLayout" Target="../slideLayouts/slideLayout616.xml"/><Relationship Id="rId5" Type="http://schemas.openxmlformats.org/officeDocument/2006/relationships/slideLayout" Target="../slideLayouts/slideLayout610.xml"/><Relationship Id="rId10" Type="http://schemas.openxmlformats.org/officeDocument/2006/relationships/slideLayout" Target="../slideLayouts/slideLayout615.xml"/><Relationship Id="rId4" Type="http://schemas.openxmlformats.org/officeDocument/2006/relationships/slideLayout" Target="../slideLayouts/slideLayout609.xml"/><Relationship Id="rId9" Type="http://schemas.openxmlformats.org/officeDocument/2006/relationships/slideLayout" Target="../slideLayouts/slideLayout61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C9C2D1">
                    <a:shade val="50000"/>
                    <a:satMod val="200000"/>
                  </a:srgbClr>
                </a:solidFill>
              </a:rPr>
              <a:pPr/>
              <a:t>8/1/2014</a:t>
            </a:fld>
            <a:endParaRPr lang="en-US">
              <a:solidFill>
                <a:srgbClr val="C9C2D1">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C9C2D1">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6953058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6"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7" y="21104"/>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716333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5"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57668370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5"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23256962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5"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587307050"/>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5"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22296250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5"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024451462"/>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5"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61240858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5"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852157563"/>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5"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561427380"/>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5"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52629837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8/1/2014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7781376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5"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928973034"/>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5"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72697141"/>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5"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930443890"/>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5"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024803542"/>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5"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985285594"/>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5"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499554844"/>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5"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626576868"/>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5"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C9C2D1">
                    <a:shade val="50000"/>
                    <a:satMod val="200000"/>
                  </a:srgbClr>
                </a:solidFill>
              </a:rPr>
              <a:pPr/>
              <a:t>8/1/2014</a:t>
            </a:fld>
            <a:endParaRPr lang="en-US">
              <a:solidFill>
                <a:srgbClr val="C9C2D1">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C9C2D1">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173336292"/>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5"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766710205"/>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C9C2D1">
                    <a:shade val="50000"/>
                    <a:satMod val="200000"/>
                  </a:srgbClr>
                </a:solidFill>
              </a:rPr>
              <a:pPr/>
              <a:t>8/1/2014</a:t>
            </a:fld>
            <a:endParaRPr lang="en-US">
              <a:solidFill>
                <a:srgbClr val="C9C2D1">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C9C2D1">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825846141"/>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8/1/2014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481122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174534945"/>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949566787"/>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80999885"/>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222297226"/>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015310151"/>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492236660"/>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049707492"/>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673070346"/>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071375425"/>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015645002"/>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6907092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862443278"/>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77540744"/>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8/1/2014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032236238"/>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245205761"/>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30906674"/>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666533765"/>
      </p:ext>
    </p:extLst>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7205297"/>
      </p:ext>
    </p:extLst>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498742226"/>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892126352"/>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802739283"/>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11484866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046128322"/>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414186484"/>
      </p:ext>
    </p:extLst>
  </p:cSld>
  <p:clrMap bg1="lt1" tx1="dk1" bg2="lt2" tx2="dk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 id="2147484303" r:id="rId7"/>
    <p:sldLayoutId id="2147484304" r:id="rId8"/>
    <p:sldLayoutId id="2147484305" r:id="rId9"/>
    <p:sldLayoutId id="2147484306" r:id="rId10"/>
    <p:sldLayoutId id="214748430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842750436"/>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727526895"/>
      </p:ext>
    </p:extLst>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962502567"/>
      </p:ext>
    </p:extLst>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677482967"/>
      </p:ext>
    </p:extLst>
  </p:cSld>
  <p:clrMap bg1="lt1" tx1="dk1" bg2="lt2" tx2="dk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901598570"/>
      </p:ext>
    </p:extLst>
  </p:cSld>
  <p:clrMap bg1="lt1" tx1="dk1" bg2="lt2" tx2="dk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 id="214748436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45661434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83693903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68201436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8/1/2014</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35484496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5.xml"/><Relationship Id="rId1" Type="http://schemas.openxmlformats.org/officeDocument/2006/relationships/slideLayout" Target="../slideLayouts/slideLayout46.xml"/><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00.xml"/><Relationship Id="rId5" Type="http://schemas.openxmlformats.org/officeDocument/2006/relationships/image" Target="../media/image27.gif"/><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9.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2.xml"/></Relationships>
</file>

<file path=ppt/slides/_rels/slide18.xml.rels><?xml version="1.0" encoding="UTF-8" standalone="yes"?>
<Relationships xmlns="http://schemas.openxmlformats.org/package/2006/relationships"><Relationship Id="rId3" Type="http://schemas.openxmlformats.org/officeDocument/2006/relationships/hyperlink" Target="http://www.thefreedictionary.com/embodiment" TargetMode="External"/><Relationship Id="rId7"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7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hyperlink" Target="http://www.youtube.com/user/mindsignonlin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98.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xml"/><Relationship Id="rId1" Type="http://schemas.openxmlformats.org/officeDocument/2006/relationships/slideLayout" Target="../slideLayouts/slideLayout83.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156.xml"/></Relationships>
</file>

<file path=ppt/slides/_rels/slide2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73.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84.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6.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8" Type="http://schemas.openxmlformats.org/officeDocument/2006/relationships/hyperlink" Target="http://www.ted.com/talks/rebecca_saxe_how_brains_make_moral_judgments.html" TargetMode="External"/><Relationship Id="rId3" Type="http://schemas.openxmlformats.org/officeDocument/2006/relationships/image" Target="../media/image54.jpeg"/><Relationship Id="rId7" Type="http://schemas.openxmlformats.org/officeDocument/2006/relationships/hyperlink" Target="http://www.youtube.com/user/mindsignonline" TargetMode="External"/><Relationship Id="rId2" Type="http://schemas.openxmlformats.org/officeDocument/2006/relationships/notesSlide" Target="../notesSlides/notesSlide13.xml"/><Relationship Id="rId1" Type="http://schemas.openxmlformats.org/officeDocument/2006/relationships/slideLayout" Target="../slideLayouts/slideLayout134.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www.ted.com/talks/rebecca_saxe_how_brains_make_moral_judgments.html" TargetMode="Externa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01.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11.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hyperlink" Target="http://www.youtube.com/watch?v=X6zS7v9nSpo" TargetMode="External"/><Relationship Id="rId2" Type="http://schemas.openxmlformats.org/officeDocument/2006/relationships/notesSlide" Target="../notesSlides/notesSlide15.xml"/><Relationship Id="rId1" Type="http://schemas.openxmlformats.org/officeDocument/2006/relationships/slideLayout" Target="../slideLayouts/slideLayout227.xml"/><Relationship Id="rId6" Type="http://schemas.openxmlformats.org/officeDocument/2006/relationships/hyperlink" Target="http://www.youtube.com/channel/HCMAAVrGOuFnc" TargetMode="External"/><Relationship Id="rId5" Type="http://schemas.openxmlformats.org/officeDocument/2006/relationships/hyperlink" Target="https://www.youtube.com/watch?v=rTND_HGrP08" TargetMode="Externa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33.xml"/><Relationship Id="rId4" Type="http://schemas.openxmlformats.org/officeDocument/2006/relationships/hyperlink" Target="https://www.youtube.com/watch?v=qy_mIEnnlF4"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32.xml"/><Relationship Id="rId5" Type="http://schemas.openxmlformats.org/officeDocument/2006/relationships/image" Target="../media/image70.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hyperlink" Target="http://www.youtube.com/watch?v=zerCK0lRjp8" TargetMode="External"/><Relationship Id="rId2" Type="http://schemas.openxmlformats.org/officeDocument/2006/relationships/hyperlink" Target="http://www.youtube.com/watch?v=Z0iWpSNu3NU" TargetMode="External"/><Relationship Id="rId1" Type="http://schemas.openxmlformats.org/officeDocument/2006/relationships/slideLayout" Target="../slideLayouts/slideLayout321.xml"/><Relationship Id="rId4" Type="http://schemas.openxmlformats.org/officeDocument/2006/relationships/image" Target="../media/image71.jpe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3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1.xml"/></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www.youtube.com/watch?v=S_CWBjyIERY" TargetMode="External"/><Relationship Id="rId1" Type="http://schemas.openxmlformats.org/officeDocument/2006/relationships/slideLayout" Target="../slideLayouts/slideLayout105.xml"/></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43.xml"/></Relationships>
</file>

<file path=ppt/slides/_rels/slide42.xml.rels><?xml version="1.0" encoding="UTF-8" standalone="yes"?>
<Relationships xmlns="http://schemas.openxmlformats.org/package/2006/relationships"><Relationship Id="rId3" Type="http://schemas.openxmlformats.org/officeDocument/2006/relationships/hyperlink" Target="http://www.youtube.com/watch?v=Tq1-ZxV9Dc4" TargetMode="External"/><Relationship Id="rId2" Type="http://schemas.openxmlformats.org/officeDocument/2006/relationships/hyperlink" Target="http://www.pbs.org/wgbh/nova/education/body/mirror-neurons.html" TargetMode="External"/><Relationship Id="rId1" Type="http://schemas.openxmlformats.org/officeDocument/2006/relationships/slideLayout" Target="../slideLayouts/slideLayout33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hyperlink" Target="http://science.discovery.com/tv-shows/stuff-you-should-know/videos/stuff-you-should-know-mirror-neurons.ht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00.xml"/><Relationship Id="rId4" Type="http://schemas.openxmlformats.org/officeDocument/2006/relationships/image" Target="../media/image2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49.xml"/><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hyperlink" Target="http://www.heraldsun.com.au/news/right-brain-v-left-brain/story-e6frf7jo-1111114603615" TargetMode="External"/><Relationship Id="rId4" Type="http://schemas.openxmlformats.org/officeDocument/2006/relationships/hyperlink" Target="http://psychology.about.com/od/sensationandperception/ig/Optical-Illusions/spinning-dancer-illusion.htmgif"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88.xml"/></Relationships>
</file>

<file path=ppt/slides/_rels/slide5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88.xm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IGQmdoK_ZfY" TargetMode="External"/><Relationship Id="rId2" Type="http://schemas.openxmlformats.org/officeDocument/2006/relationships/image" Target="../media/image83.png"/><Relationship Id="rId1" Type="http://schemas.openxmlformats.org/officeDocument/2006/relationships/slideLayout" Target="../slideLayouts/slideLayout288.xml"/><Relationship Id="rId4" Type="http://schemas.openxmlformats.org/officeDocument/2006/relationships/hyperlink" Target="http://psychology.about.com/od/profilesofmajorthinkers/p/jamesbio.htm"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S9WC-vWCkkU" TargetMode="External"/><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hyperlink" Target="http://www.youtube.com/watch?v=UtKt8YF7dgQ" TargetMode="External"/><Relationship Id="rId2" Type="http://schemas.openxmlformats.org/officeDocument/2006/relationships/image" Target="../media/image85.png"/><Relationship Id="rId1" Type="http://schemas.openxmlformats.org/officeDocument/2006/relationships/slideLayout" Target="../slideLayouts/slideLayout287.xml"/></Relationships>
</file>

<file path=ppt/slides/_rels/slide5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54.xml"/></Relationships>
</file>

<file path=ppt/slides/_rels/slide5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310.xml"/></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v=Vwigmktix2Y" TargetMode="External"/><Relationship Id="rId2" Type="http://schemas.openxmlformats.org/officeDocument/2006/relationships/image" Target="../media/image88.png"/><Relationship Id="rId1" Type="http://schemas.openxmlformats.org/officeDocument/2006/relationships/slideLayout" Target="../slideLayouts/slideLayout457.xml"/><Relationship Id="rId4" Type="http://schemas.openxmlformats.org/officeDocument/2006/relationships/hyperlink" Target="https://www.youtube.com/watch?v=ymEn_YxZqZw"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5g4_v4JStOU" TargetMode="External"/><Relationship Id="rId2" Type="http://schemas.openxmlformats.org/officeDocument/2006/relationships/hyperlink" Target="https://www.youtube.com/watch?v=OY0WFdk44pc" TargetMode="External"/><Relationship Id="rId1" Type="http://schemas.openxmlformats.org/officeDocument/2006/relationships/slideLayout" Target="../slideLayouts/slideLayout354.xml"/><Relationship Id="rId4" Type="http://schemas.openxmlformats.org/officeDocument/2006/relationships/image" Target="../media/image8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5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7.xm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6.xml"/><Relationship Id="rId4" Type="http://schemas.openxmlformats.org/officeDocument/2006/relationships/hyperlink" Target="http://www.youtube.com/watch?v=efOF60dv5KQ" TargetMode="External"/></Relationships>
</file>

<file path=ppt/slides/_rels/slide61.xml.rels><?xml version="1.0" encoding="UTF-8" standalone="yes"?>
<Relationships xmlns="http://schemas.openxmlformats.org/package/2006/relationships"><Relationship Id="rId2" Type="http://schemas.openxmlformats.org/officeDocument/2006/relationships/hyperlink" Target="http://www.youtube.com/watch?v=bp39qSdyTc4" TargetMode="External"/><Relationship Id="rId1" Type="http://schemas.openxmlformats.org/officeDocument/2006/relationships/slideLayout" Target="../slideLayouts/slideLayout403.xml"/></Relationships>
</file>

<file path=ppt/slides/_rels/slide6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6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5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41.xml"/></Relationships>
</file>

<file path=ppt/slides/_rels/slide65.xml.rels><?xml version="1.0" encoding="UTF-8" standalone="yes"?>
<Relationships xmlns="http://schemas.openxmlformats.org/package/2006/relationships"><Relationship Id="rId2" Type="http://schemas.openxmlformats.org/officeDocument/2006/relationships/hyperlink" Target="http://www.youtube.com/watch?v=zVaknBrb-fQ" TargetMode="External"/><Relationship Id="rId1" Type="http://schemas.openxmlformats.org/officeDocument/2006/relationships/slideLayout" Target="../slideLayouts/slideLayout414.xml"/></Relationships>
</file>

<file path=ppt/slides/_rels/slide6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20.xml"/></Relationships>
</file>

<file path=ppt/slides/_rels/slide6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30.xml"/><Relationship Id="rId6" Type="http://schemas.openxmlformats.org/officeDocument/2006/relationships/hyperlink" Target="http://www.youtube.com/watch?v=qA-gbpt7Ts8" TargetMode="External"/><Relationship Id="rId5" Type="http://schemas.openxmlformats.org/officeDocument/2006/relationships/hyperlink" Target="http://www.youtube.com/watch?v=TYIh4MkcfJA" TargetMode="External"/><Relationship Id="rId4" Type="http://schemas.openxmlformats.org/officeDocument/2006/relationships/image" Target="../media/image96.png"/></Relationships>
</file>

<file path=ppt/slides/_rels/slide6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46.xml"/></Relationships>
</file>

<file path=ppt/slides/_rels/slide6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8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hyperlink" Target="http://www.youtube.com/watch?v=korGK0yGIDo" TargetMode="External"/><Relationship Id="rId2" Type="http://schemas.openxmlformats.org/officeDocument/2006/relationships/hyperlink" Target="http://www.simplypsychology.org/cognitive-dissonance.html" TargetMode="External"/><Relationship Id="rId1" Type="http://schemas.openxmlformats.org/officeDocument/2006/relationships/slideLayout" Target="../slideLayouts/slideLayout387.xml"/><Relationship Id="rId4" Type="http://schemas.openxmlformats.org/officeDocument/2006/relationships/image" Target="../media/image100.png"/></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80.xml"/></Relationships>
</file>

<file path=ppt/slides/_rels/slide7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84.xml"/></Relationships>
</file>

<file path=ppt/slides/_rels/slide7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75.xml"/></Relationships>
</file>

<file path=ppt/slides/_rels/slide7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97.xml"/></Relationships>
</file>

<file path=ppt/slides/_rels/slide77.xml.rels><?xml version="1.0" encoding="UTF-8" standalone="yes"?>
<Relationships xmlns="http://schemas.openxmlformats.org/package/2006/relationships"><Relationship Id="rId3" Type="http://schemas.openxmlformats.org/officeDocument/2006/relationships/hyperlink" Target="http://www.youtube.com/watch?v=Y11rbS15cBY" TargetMode="External"/><Relationship Id="rId2" Type="http://schemas.openxmlformats.org/officeDocument/2006/relationships/hyperlink" Target="http://www.youtube.com/watch?v=fr2PGbHHCWg&amp;feature=relmfu" TargetMode="External"/><Relationship Id="rId1" Type="http://schemas.openxmlformats.org/officeDocument/2006/relationships/slideLayout" Target="../slideLayouts/slideLayout530.xml"/><Relationship Id="rId4" Type="http://schemas.openxmlformats.org/officeDocument/2006/relationships/image" Target="../media/image106.jpeg"/></Relationships>
</file>

<file path=ppt/slides/_rels/slide7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523.xml"/><Relationship Id="rId5" Type="http://schemas.openxmlformats.org/officeDocument/2006/relationships/hyperlink" Target="https://www.youtube.com/watch?v=fCVlI-_4GZQ" TargetMode="External"/><Relationship Id="rId4" Type="http://schemas.openxmlformats.org/officeDocument/2006/relationships/image" Target="../media/image109.png"/></Relationships>
</file>

<file path=ppt/slides/_rels/slide7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08.xml"/></Relationships>
</file>

<file path=ppt/slides/_rels/slide8.xml.rels><?xml version="1.0" encoding="UTF-8" standalone="yes"?>
<Relationships xmlns="http://schemas.openxmlformats.org/package/2006/relationships"><Relationship Id="rId3" Type="http://schemas.openxmlformats.org/officeDocument/2006/relationships/hyperlink" Target="http://www.medclip.com/index.php?page=videos&amp;section=view&amp;vid_id=103271" TargetMode="External"/><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hyperlink" Target="http://www.youtube.com/watch?v=760lwYmpXbc&amp;feature=related" TargetMode="External"/><Relationship Id="rId1" Type="http://schemas.openxmlformats.org/officeDocument/2006/relationships/slideLayout" Target="../slideLayouts/slideLayout49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87.xml"/></Relationships>
</file>

<file path=ppt/slides/_rels/slide8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7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65.xml"/></Relationships>
</file>

<file path=ppt/slides/_rels/slide8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65.xml"/></Relationships>
</file>

<file path=ppt/slides/_rels/slide85.xml.rels><?xml version="1.0" encoding="UTF-8" standalone="yes"?>
<Relationships xmlns="http://schemas.openxmlformats.org/package/2006/relationships"><Relationship Id="rId8" Type="http://schemas.openxmlformats.org/officeDocument/2006/relationships/hyperlink" Target="http://video.mit.edu/watch/optogenetics-controlling-the-brain-with-light-7659/" TargetMode="External"/><Relationship Id="rId3" Type="http://schemas.openxmlformats.org/officeDocument/2006/relationships/hyperlink" Target="http://www.psychologytoday.com/blog/the-superhuman-mind/201211/split-brains" TargetMode="External"/><Relationship Id="rId7" Type="http://schemas.openxmlformats.org/officeDocument/2006/relationships/hyperlink" Target="http://www.sciencedaily.com/releases/2014/01/140116085105.htm" TargetMode="External"/><Relationship Id="rId2" Type="http://schemas.openxmlformats.org/officeDocument/2006/relationships/hyperlink" Target="http://www.medclip.com/index.php?page=videos&amp;section=view&amp;vid_id=103271" TargetMode="External"/><Relationship Id="rId1" Type="http://schemas.openxmlformats.org/officeDocument/2006/relationships/slideLayout" Target="../slideLayouts/slideLayout13.xml"/><Relationship Id="rId6" Type="http://schemas.openxmlformats.org/officeDocument/2006/relationships/hyperlink" Target="http://bigthink.com/users/michaelgazzaniga" TargetMode="External"/><Relationship Id="rId5" Type="http://schemas.openxmlformats.org/officeDocument/2006/relationships/hyperlink" Target="http://www.nytimes.com/2011/11/01/science/telling-the-story-of-the-brains-cacophony-of-competing-voices.html?pagewanted=all&amp;_r=0" TargetMode="External"/><Relationship Id="rId10" Type="http://schemas.openxmlformats.org/officeDocument/2006/relationships/hyperlink" Target="http://www.strategy-business.com/article/03409?pg=all" TargetMode="External"/><Relationship Id="rId4" Type="http://schemas.openxmlformats.org/officeDocument/2006/relationships/hyperlink" Target="http://www.its.caltech.edu/~jbogen/text/ref130.htm" TargetMode="External"/><Relationship Id="rId9" Type="http://schemas.openxmlformats.org/officeDocument/2006/relationships/hyperlink" Target="http://www.newyorker.com/online/blogs/frontal-cortex/2012/06/daniel-kahneman-bias-studies.html" TargetMode="External"/></Relationships>
</file>

<file path=ppt/slides/_rels/slide86.xml.rels><?xml version="1.0" encoding="UTF-8" standalone="yes"?>
<Relationships xmlns="http://schemas.openxmlformats.org/package/2006/relationships"><Relationship Id="rId8" Type="http://schemas.openxmlformats.org/officeDocument/2006/relationships/hyperlink" Target="https://www.youtube.com/watch?v=VkrrVozZR2c" TargetMode="External"/><Relationship Id="rId3" Type="http://schemas.openxmlformats.org/officeDocument/2006/relationships/hyperlink" Target="https://www.youtube.com/watch?v=rTND_HGrP08" TargetMode="External"/><Relationship Id="rId7" Type="http://schemas.openxmlformats.org/officeDocument/2006/relationships/hyperlink" Target="http://www.youtube.com/watch?v=UtKt8YF7dgQ" TargetMode="External"/><Relationship Id="rId12" Type="http://schemas.openxmlformats.org/officeDocument/2006/relationships/hyperlink" Target="https://www.youtube.com/watch?v=F17JGDZDVUs" TargetMode="External"/><Relationship Id="rId2" Type="http://schemas.openxmlformats.org/officeDocument/2006/relationships/hyperlink" Target="https://www.youtube.com/watch?v=HHH9gu5h2Qg" TargetMode="External"/><Relationship Id="rId1" Type="http://schemas.openxmlformats.org/officeDocument/2006/relationships/slideLayout" Target="../slideLayouts/slideLayout13.xml"/><Relationship Id="rId6" Type="http://schemas.openxmlformats.org/officeDocument/2006/relationships/hyperlink" Target="http://www.youtube.com/watch?v=38XO7ac9eSs" TargetMode="External"/><Relationship Id="rId11" Type="http://schemas.openxmlformats.org/officeDocument/2006/relationships/hyperlink" Target="https://www.youtube.com/watch?v=pWSC48EUg-8" TargetMode="External"/><Relationship Id="rId5" Type="http://schemas.openxmlformats.org/officeDocument/2006/relationships/hyperlink" Target="https://www.youtube.com/watch?annotation_id=annotation_262395&amp;feature=iv&amp;src_vid=voAntzB7EwE&amp;v=v3iPrBrGSJM" TargetMode="External"/><Relationship Id="rId10" Type="http://schemas.openxmlformats.org/officeDocument/2006/relationships/hyperlink" Target="http://www.psychologytoday.com/blog/the-natural-unconscious/200906/the-will-is-caused-not-free" TargetMode="External"/><Relationship Id="rId4" Type="http://schemas.openxmlformats.org/officeDocument/2006/relationships/hyperlink" Target="https://www.youtube.com/watch?v=S9WC-vWCkkU" TargetMode="External"/><Relationship Id="rId9" Type="http://schemas.openxmlformats.org/officeDocument/2006/relationships/hyperlink" Target="http://www.psych.nyu.edu/bargh/"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200000" scaled="0"/>
          <a:tileRect/>
        </a:gra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solidFill>
                  <a:schemeClr val="accent5">
                    <a:lumMod val="50000"/>
                  </a:schemeClr>
                </a:solidFill>
              </a:rPr>
              <a:t>Making of the Modern Mind</a:t>
            </a:r>
            <a:endParaRPr lang="en-US" dirty="0">
              <a:solidFill>
                <a:schemeClr val="accent5">
                  <a:lumMod val="50000"/>
                </a:schemeClr>
              </a:solidFill>
            </a:endParaRPr>
          </a:p>
        </p:txBody>
      </p:sp>
    </p:spTree>
    <p:extLst>
      <p:ext uri="{BB962C8B-B14F-4D97-AF65-F5344CB8AC3E}">
        <p14:creationId xmlns:p14="http://schemas.microsoft.com/office/powerpoint/2010/main" val="2697089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gs>
            <a:gs pos="12000">
              <a:srgbClr val="0070C0"/>
            </a:gs>
            <a:gs pos="45000">
              <a:srgbClr val="FFFF00"/>
            </a:gs>
            <a:gs pos="64000">
              <a:srgbClr val="01A78F"/>
            </a:gs>
            <a:gs pos="91000">
              <a:srgbClr val="3366FF"/>
            </a:gs>
          </a:gsLst>
          <a:lin ang="7800000" scaled="0"/>
          <a:tileRect/>
        </a:gradFill>
        <a:effectLst/>
      </p:bgPr>
    </p:bg>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643996"/>
            <a:ext cx="2925076"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loud Callout 2"/>
          <p:cNvSpPr/>
          <p:nvPr/>
        </p:nvSpPr>
        <p:spPr>
          <a:xfrm rot="1963967">
            <a:off x="3193385" y="325090"/>
            <a:ext cx="4627097" cy="3023943"/>
          </a:xfrm>
          <a:prstGeom prst="cloudCallou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B80A">
                  <a:lumMod val="20000"/>
                  <a:lumOff val="80000"/>
                </a:srgbClr>
              </a:solidFill>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74709">
            <a:off x="4463532" y="786875"/>
            <a:ext cx="2366330" cy="1718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991876" y="4724400"/>
            <a:ext cx="4953000" cy="1877437"/>
          </a:xfrm>
          <a:prstGeom prst="rect">
            <a:avLst/>
          </a:prstGeom>
          <a:noFill/>
        </p:spPr>
        <p:txBody>
          <a:bodyPr wrap="square" rtlCol="0">
            <a:spAutoFit/>
          </a:bodyPr>
          <a:lstStyle/>
          <a:p>
            <a:endParaRPr lang="en-US" sz="2000" dirty="0" smtClean="0">
              <a:solidFill>
                <a:prstClr val="black"/>
              </a:solidFill>
            </a:endParaRPr>
          </a:p>
          <a:p>
            <a:endParaRPr lang="en-US" dirty="0">
              <a:solidFill>
                <a:prstClr val="black"/>
              </a:solidFill>
            </a:endParaRPr>
          </a:p>
          <a:p>
            <a:r>
              <a:rPr lang="en-US" sz="2000" dirty="0" smtClean="0">
                <a:solidFill>
                  <a:prstClr val="black"/>
                </a:solidFill>
              </a:rPr>
              <a:t>Dr</a:t>
            </a:r>
            <a:r>
              <a:rPr lang="en-US" sz="2000" dirty="0">
                <a:solidFill>
                  <a:prstClr val="black"/>
                </a:solidFill>
              </a:rPr>
              <a:t>. Michael S. </a:t>
            </a:r>
            <a:r>
              <a:rPr lang="en-US" sz="2000" dirty="0" err="1">
                <a:solidFill>
                  <a:prstClr val="black"/>
                </a:solidFill>
              </a:rPr>
              <a:t>Gazzaniga</a:t>
            </a:r>
            <a:r>
              <a:rPr lang="en-US" sz="2000" dirty="0">
                <a:solidFill>
                  <a:prstClr val="black"/>
                </a:solidFill>
              </a:rPr>
              <a:t>:  Split brain </a:t>
            </a:r>
            <a:r>
              <a:rPr lang="en-US" sz="2000" dirty="0" smtClean="0">
                <a:solidFill>
                  <a:prstClr val="black"/>
                </a:solidFill>
              </a:rPr>
              <a:t>research</a:t>
            </a:r>
          </a:p>
          <a:p>
            <a:endParaRPr lang="en-US" sz="2000" dirty="0">
              <a:solidFill>
                <a:prstClr val="black"/>
              </a:solidFill>
            </a:endParaRPr>
          </a:p>
          <a:p>
            <a:pPr marL="342900" indent="-342900">
              <a:buFont typeface="Wingdings" panose="05000000000000000000" pitchFamily="2" charset="2"/>
              <a:buChar char="ü"/>
            </a:pPr>
            <a:r>
              <a:rPr lang="en-US" sz="2000" dirty="0" smtClean="0">
                <a:solidFill>
                  <a:prstClr val="black"/>
                </a:solidFill>
              </a:rPr>
              <a:t>Hmmm. Who’s driving the submarine?</a:t>
            </a:r>
            <a:endParaRPr lang="en-US" sz="2000" dirty="0">
              <a:solidFill>
                <a:prstClr val="black"/>
              </a:solidFill>
            </a:endParaRPr>
          </a:p>
          <a:p>
            <a:r>
              <a:rPr lang="en-US" dirty="0">
                <a:solidFill>
                  <a:prstClr val="black"/>
                </a:solidFill>
              </a:rPr>
              <a:t>    </a:t>
            </a:r>
          </a:p>
        </p:txBody>
      </p:sp>
    </p:spTree>
    <p:extLst>
      <p:ext uri="{BB962C8B-B14F-4D97-AF65-F5344CB8AC3E}">
        <p14:creationId xmlns:p14="http://schemas.microsoft.com/office/powerpoint/2010/main" val="37270815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upload.wikimedia.org/wikipedia/commons/6/63/Reification.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upload.wikimedia.org/wikipedia/commons/6/63/Reification.jpg"/>
          <p:cNvSpPr>
            <a:spLocks noChangeAspect="1" noChangeArrowheads="1"/>
          </p:cNvSpPr>
          <p:nvPr/>
        </p:nvSpPr>
        <p:spPr bwMode="auto">
          <a:xfrm>
            <a:off x="307975" y="797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133600"/>
            <a:ext cx="32004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440" y="914400"/>
            <a:ext cx="4100977"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43017" y="3886200"/>
            <a:ext cx="6436377" cy="2862322"/>
          </a:xfrm>
          <a:prstGeom prst="rect">
            <a:avLst/>
          </a:prstGeom>
          <a:noFill/>
        </p:spPr>
        <p:txBody>
          <a:bodyPr wrap="none" rtlCol="0">
            <a:spAutoFit/>
          </a:bodyPr>
          <a:lstStyle/>
          <a:p>
            <a:r>
              <a:rPr lang="en-US" sz="2000" dirty="0" smtClean="0"/>
              <a:t>Remember the chair and how to use it?</a:t>
            </a:r>
          </a:p>
          <a:p>
            <a:r>
              <a:rPr lang="en-US" sz="2000" dirty="0" smtClean="0"/>
              <a:t>How creative were you?</a:t>
            </a:r>
          </a:p>
          <a:p>
            <a:r>
              <a:rPr lang="en-US" sz="2000" dirty="0" smtClean="0"/>
              <a:t>Do you think the ‘tests’ were accurate?</a:t>
            </a:r>
          </a:p>
          <a:p>
            <a:endParaRPr lang="en-US" sz="2000" dirty="0" smtClean="0"/>
          </a:p>
          <a:p>
            <a:r>
              <a:rPr lang="en-US" sz="2000" dirty="0" smtClean="0"/>
              <a:t>Critical Thinking Question:</a:t>
            </a:r>
          </a:p>
          <a:p>
            <a:r>
              <a:rPr lang="en-US" sz="2000" dirty="0" smtClean="0"/>
              <a:t>If I had included an image of a chair along with the question, </a:t>
            </a:r>
          </a:p>
          <a:p>
            <a:r>
              <a:rPr lang="en-US" sz="2000" dirty="0" smtClean="0"/>
              <a:t>do you think your answers would have changed?  </a:t>
            </a:r>
          </a:p>
          <a:p>
            <a:endParaRPr lang="en-US" sz="2000" dirty="0" smtClean="0"/>
          </a:p>
          <a:p>
            <a:endParaRPr lang="en-US" sz="2000" dirty="0"/>
          </a:p>
        </p:txBody>
      </p:sp>
    </p:spTree>
    <p:extLst>
      <p:ext uri="{BB962C8B-B14F-4D97-AF65-F5344CB8AC3E}">
        <p14:creationId xmlns:p14="http://schemas.microsoft.com/office/powerpoint/2010/main" val="32121232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8" name="Picture 7" descr="thinker blue.jpeg"/>
          <p:cNvPicPr>
            <a:picLocks noChangeAspect="1"/>
          </p:cNvPicPr>
          <p:nvPr/>
        </p:nvPicPr>
        <p:blipFill>
          <a:blip r:embed="rId3" cstate="print"/>
          <a:stretch>
            <a:fillRect/>
          </a:stretch>
        </p:blipFill>
        <p:spPr>
          <a:xfrm>
            <a:off x="1143000" y="2209800"/>
            <a:ext cx="2528343" cy="1676401"/>
          </a:xfrm>
          <a:prstGeom prst="rect">
            <a:avLst/>
          </a:prstGeom>
        </p:spPr>
      </p:pic>
      <p:sp>
        <p:nvSpPr>
          <p:cNvPr id="4" name="Title 3"/>
          <p:cNvSpPr>
            <a:spLocks noGrp="1"/>
          </p:cNvSpPr>
          <p:nvPr>
            <p:ph type="title"/>
          </p:nvPr>
        </p:nvSpPr>
        <p:spPr>
          <a:xfrm>
            <a:off x="1371600" y="152400"/>
            <a:ext cx="7498080" cy="1143000"/>
          </a:xfrm>
        </p:spPr>
        <p:txBody>
          <a:bodyPr>
            <a:normAutofit/>
          </a:bodyPr>
          <a:lstStyle/>
          <a:p>
            <a:r>
              <a:rPr lang="en-US" sz="3200" dirty="0" smtClean="0">
                <a:solidFill>
                  <a:srgbClr val="7030A0"/>
                </a:solidFill>
              </a:rPr>
              <a:t>Q:  Why Study Philosophy of the Mind?</a:t>
            </a:r>
            <a:endParaRPr lang="en-US" sz="3200" dirty="0">
              <a:solidFill>
                <a:srgbClr val="7030A0"/>
              </a:solidFill>
            </a:endParaRPr>
          </a:p>
        </p:txBody>
      </p:sp>
      <p:sp>
        <p:nvSpPr>
          <p:cNvPr id="5" name="Content Placeholder 4"/>
          <p:cNvSpPr>
            <a:spLocks noGrp="1"/>
          </p:cNvSpPr>
          <p:nvPr>
            <p:ph idx="1"/>
          </p:nvPr>
        </p:nvSpPr>
        <p:spPr>
          <a:xfrm>
            <a:off x="1905000" y="990600"/>
            <a:ext cx="7543800" cy="2057400"/>
          </a:xfrm>
        </p:spPr>
        <p:txBody>
          <a:bodyPr>
            <a:normAutofit/>
          </a:bodyPr>
          <a:lstStyle/>
          <a:p>
            <a:pPr>
              <a:buNone/>
            </a:pPr>
            <a:endParaRPr lang="en-US" sz="2400" dirty="0" smtClean="0">
              <a:solidFill>
                <a:srgbClr val="7030A0"/>
              </a:solidFill>
              <a:effectLst>
                <a:outerShdw blurRad="38100" dist="38100" dir="2700000" algn="tl">
                  <a:srgbClr val="000000">
                    <a:alpha val="43137"/>
                  </a:srgbClr>
                </a:outerShdw>
              </a:effectLst>
            </a:endParaRPr>
          </a:p>
          <a:p>
            <a:pPr>
              <a:buNone/>
            </a:pPr>
            <a:r>
              <a:rPr lang="en-US" sz="2400" dirty="0" smtClean="0">
                <a:solidFill>
                  <a:srgbClr val="7030A0"/>
                </a:solidFill>
                <a:effectLst>
                  <a:outerShdw blurRad="38100" dist="38100" dir="2700000" algn="tl">
                    <a:srgbClr val="000000">
                      <a:alpha val="43137"/>
                    </a:srgbClr>
                  </a:outerShdw>
                </a:effectLst>
              </a:rPr>
              <a:t>A:  </a:t>
            </a:r>
            <a:r>
              <a:rPr lang="en-US" sz="2400" dirty="0" smtClean="0">
                <a:solidFill>
                  <a:srgbClr val="7030A0"/>
                </a:solidFill>
              </a:rPr>
              <a:t>The Brain is the Final Frontier</a:t>
            </a:r>
          </a:p>
          <a:p>
            <a:pPr>
              <a:buNone/>
            </a:pPr>
            <a:r>
              <a:rPr lang="en-US" sz="2400" dirty="0" smtClean="0">
                <a:solidFill>
                  <a:srgbClr val="7030A0"/>
                </a:solidFill>
              </a:rPr>
              <a:t>	    		There is so much left to discover</a:t>
            </a:r>
          </a:p>
          <a:p>
            <a:pPr>
              <a:buNone/>
            </a:pPr>
            <a:r>
              <a:rPr lang="en-US" sz="2400" dirty="0" smtClean="0">
                <a:solidFill>
                  <a:srgbClr val="7030A0"/>
                </a:solidFill>
              </a:rPr>
              <a:t>	                  and so much we don’t know</a:t>
            </a:r>
            <a:endParaRPr lang="en-US" sz="3600" dirty="0" smtClean="0">
              <a:solidFill>
                <a:srgbClr val="7030A0"/>
              </a:solidFill>
            </a:endParaRPr>
          </a:p>
          <a:p>
            <a:endParaRPr lang="en-US" sz="3600" dirty="0" smtClean="0"/>
          </a:p>
          <a:p>
            <a:pPr>
              <a:buNone/>
            </a:pPr>
            <a:endParaRPr lang="en-US" sz="2400" dirty="0" smtClean="0"/>
          </a:p>
          <a:p>
            <a:pPr>
              <a:buNone/>
            </a:pPr>
            <a:endParaRPr lang="en-US" sz="2400" dirty="0" smtClean="0"/>
          </a:p>
        </p:txBody>
      </p:sp>
      <p:pic>
        <p:nvPicPr>
          <p:cNvPr id="7" name="Picture 6" descr="thinker.jpeg"/>
          <p:cNvPicPr>
            <a:picLocks noChangeAspect="1"/>
          </p:cNvPicPr>
          <p:nvPr/>
        </p:nvPicPr>
        <p:blipFill>
          <a:blip r:embed="rId4" cstate="print"/>
          <a:stretch>
            <a:fillRect/>
          </a:stretch>
        </p:blipFill>
        <p:spPr>
          <a:xfrm>
            <a:off x="6629400" y="4038635"/>
            <a:ext cx="1554480" cy="2075311"/>
          </a:xfrm>
          <a:prstGeom prst="rect">
            <a:avLst/>
          </a:prstGeom>
        </p:spPr>
      </p:pic>
    </p:spTree>
    <p:extLst>
      <p:ext uri="{BB962C8B-B14F-4D97-AF65-F5344CB8AC3E}">
        <p14:creationId xmlns:p14="http://schemas.microsoft.com/office/powerpoint/2010/main" val="304830535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pic>
        <p:nvPicPr>
          <p:cNvPr id="8" name="Picture 7" descr="limbic system functions.gif"/>
          <p:cNvPicPr>
            <a:picLocks noChangeAspect="1"/>
          </p:cNvPicPr>
          <p:nvPr/>
        </p:nvPicPr>
        <p:blipFill>
          <a:blip r:embed="rId3" cstate="print"/>
          <a:srcRect b="12598"/>
          <a:stretch>
            <a:fillRect/>
          </a:stretch>
        </p:blipFill>
        <p:spPr>
          <a:xfrm>
            <a:off x="2057401" y="1007935"/>
            <a:ext cx="5916920" cy="3411703"/>
          </a:xfrm>
          <a:prstGeom prst="rect">
            <a:avLst/>
          </a:prstGeom>
        </p:spPr>
      </p:pic>
      <p:sp>
        <p:nvSpPr>
          <p:cNvPr id="2" name="Title 1"/>
          <p:cNvSpPr>
            <a:spLocks noGrp="1"/>
          </p:cNvSpPr>
          <p:nvPr>
            <p:ph type="title"/>
          </p:nvPr>
        </p:nvSpPr>
        <p:spPr>
          <a:xfrm>
            <a:off x="1435608" y="274638"/>
            <a:ext cx="7098792" cy="868362"/>
          </a:xfrm>
        </p:spPr>
        <p:txBody>
          <a:bodyPr>
            <a:normAutofit/>
          </a:bodyPr>
          <a:lstStyle/>
          <a:p>
            <a:r>
              <a:rPr lang="en-US" sz="2800" dirty="0" smtClean="0">
                <a:solidFill>
                  <a:srgbClr val="7030A0"/>
                </a:solidFill>
              </a:rPr>
              <a:t>Q:  What is Philosophy of Mind?</a:t>
            </a:r>
            <a:endParaRPr lang="en-US" sz="2800" dirty="0">
              <a:solidFill>
                <a:srgbClr val="7030A0"/>
              </a:solidFill>
            </a:endParaRPr>
          </a:p>
        </p:txBody>
      </p:sp>
      <p:sp>
        <p:nvSpPr>
          <p:cNvPr id="3" name="Content Placeholder 2"/>
          <p:cNvSpPr>
            <a:spLocks noGrp="1"/>
          </p:cNvSpPr>
          <p:nvPr>
            <p:ph idx="1"/>
          </p:nvPr>
        </p:nvSpPr>
        <p:spPr>
          <a:xfrm>
            <a:off x="1524000" y="1447800"/>
            <a:ext cx="7498080" cy="4800600"/>
          </a:xfrm>
        </p:spPr>
        <p:txBody>
          <a:bodyPr>
            <a:normAutofit/>
          </a:bodyPr>
          <a:lstStyle/>
          <a:p>
            <a:pPr>
              <a:buNone/>
            </a:pPr>
            <a:endParaRPr lang="en-US" sz="2400" dirty="0" smtClean="0"/>
          </a:p>
          <a:p>
            <a:pPr>
              <a:buNone/>
            </a:pPr>
            <a:endParaRPr lang="en-US" sz="2400" dirty="0" smtClean="0">
              <a:solidFill>
                <a:srgbClr val="7030A0"/>
              </a:solidFill>
              <a:effectLst>
                <a:outerShdw blurRad="38100" dist="38100" dir="2700000" algn="tl">
                  <a:srgbClr val="000000">
                    <a:alpha val="43137"/>
                  </a:srgbClr>
                </a:outerShdw>
              </a:effectLst>
            </a:endParaRPr>
          </a:p>
          <a:p>
            <a:pPr>
              <a:buNone/>
            </a:pPr>
            <a:endParaRPr lang="en-US" sz="2400" dirty="0" smtClean="0">
              <a:solidFill>
                <a:srgbClr val="7030A0"/>
              </a:solidFill>
              <a:effectLst>
                <a:outerShdw blurRad="38100" dist="38100" dir="2700000" algn="tl">
                  <a:srgbClr val="000000">
                    <a:alpha val="43137"/>
                  </a:srgbClr>
                </a:outerShdw>
              </a:effectLst>
            </a:endParaRPr>
          </a:p>
          <a:p>
            <a:pPr algn="ctr">
              <a:buNone/>
            </a:pPr>
            <a:endParaRPr lang="en-US" sz="2400" dirty="0" smtClean="0">
              <a:solidFill>
                <a:srgbClr val="7030A0"/>
              </a:solidFill>
              <a:effectLst>
                <a:outerShdw blurRad="38100" dist="38100" dir="2700000" algn="tl">
                  <a:srgbClr val="000000">
                    <a:alpha val="43137"/>
                  </a:srgbClr>
                </a:outerShdw>
              </a:effectLst>
            </a:endParaRPr>
          </a:p>
          <a:p>
            <a:pPr>
              <a:buNone/>
            </a:pPr>
            <a:endParaRPr lang="en-US" sz="2400" dirty="0" smtClean="0">
              <a:solidFill>
                <a:srgbClr val="7030A0"/>
              </a:solidFill>
              <a:effectLst>
                <a:outerShdw blurRad="38100" dist="38100" dir="2700000" algn="tl">
                  <a:srgbClr val="000000">
                    <a:alpha val="43137"/>
                  </a:srgbClr>
                </a:outerShdw>
              </a:effectLst>
            </a:endParaRPr>
          </a:p>
          <a:p>
            <a:pPr>
              <a:buNone/>
            </a:pPr>
            <a:endParaRPr lang="en-US" sz="2400" dirty="0" smtClean="0">
              <a:solidFill>
                <a:srgbClr val="7030A0"/>
              </a:solidFill>
              <a:effectLst>
                <a:outerShdw blurRad="38100" dist="38100" dir="2700000" algn="tl">
                  <a:srgbClr val="000000">
                    <a:alpha val="43137"/>
                  </a:srgbClr>
                </a:outerShdw>
              </a:effectLst>
            </a:endParaRPr>
          </a:p>
          <a:p>
            <a:pPr>
              <a:buNone/>
            </a:pPr>
            <a:endParaRPr lang="en-US" sz="2400" dirty="0" smtClean="0">
              <a:solidFill>
                <a:srgbClr val="7030A0"/>
              </a:solidFill>
              <a:effectLst>
                <a:outerShdw blurRad="38100" dist="38100" dir="2700000" algn="tl">
                  <a:srgbClr val="000000">
                    <a:alpha val="43137"/>
                  </a:srgbClr>
                </a:outerShdw>
              </a:effectLst>
            </a:endParaRPr>
          </a:p>
          <a:p>
            <a:pPr>
              <a:buNone/>
            </a:pPr>
            <a:endParaRPr lang="en-US" sz="2000" dirty="0">
              <a:solidFill>
                <a:srgbClr val="66CCFF"/>
              </a:solidFill>
            </a:endParaRPr>
          </a:p>
        </p:txBody>
      </p:sp>
      <p:pic>
        <p:nvPicPr>
          <p:cNvPr id="34818" name="Picture 2" descr="Thalamus"/>
          <p:cNvPicPr>
            <a:picLocks noChangeAspect="1" noChangeArrowheads="1"/>
          </p:cNvPicPr>
          <p:nvPr/>
        </p:nvPicPr>
        <p:blipFill>
          <a:blip r:embed="rId4" cstate="print"/>
          <a:srcRect/>
          <a:stretch>
            <a:fillRect/>
          </a:stretch>
        </p:blipFill>
        <p:spPr bwMode="auto">
          <a:xfrm>
            <a:off x="381000" y="3523705"/>
            <a:ext cx="2253120" cy="1985563"/>
          </a:xfrm>
          <a:prstGeom prst="rect">
            <a:avLst/>
          </a:prstGeom>
          <a:noFill/>
        </p:spPr>
      </p:pic>
      <p:pic>
        <p:nvPicPr>
          <p:cNvPr id="9" name="Picture 16" descr="https://encrypted-tbn2.google.com/images?q=tbn:ANd9GcTq7WDUoBqa-pE9h3UkgftyatDDWUvCaYtgbBUi8aiWZ7LdAucS"/>
          <p:cNvPicPr>
            <a:picLocks noChangeAspect="1" noChangeArrowheads="1"/>
          </p:cNvPicPr>
          <p:nvPr/>
        </p:nvPicPr>
        <p:blipFill>
          <a:blip r:embed="rId5" cstate="print"/>
          <a:srcRect/>
          <a:stretch>
            <a:fillRect/>
          </a:stretch>
        </p:blipFill>
        <p:spPr bwMode="auto">
          <a:xfrm>
            <a:off x="1905019" y="5170570"/>
            <a:ext cx="2004505" cy="1535030"/>
          </a:xfrm>
          <a:prstGeom prst="rect">
            <a:avLst/>
          </a:prstGeom>
          <a:noFill/>
        </p:spPr>
      </p:pic>
      <p:sp>
        <p:nvSpPr>
          <p:cNvPr id="7" name="TextBox 6"/>
          <p:cNvSpPr txBox="1"/>
          <p:nvPr/>
        </p:nvSpPr>
        <p:spPr>
          <a:xfrm>
            <a:off x="3909505" y="4724438"/>
            <a:ext cx="5867400" cy="2400657"/>
          </a:xfrm>
          <a:prstGeom prst="rect">
            <a:avLst/>
          </a:prstGeom>
          <a:noFill/>
        </p:spPr>
        <p:txBody>
          <a:bodyPr wrap="square" rtlCol="0">
            <a:spAutoFit/>
          </a:bodyPr>
          <a:lstStyle/>
          <a:p>
            <a:r>
              <a:rPr lang="en-US" sz="2400" dirty="0">
                <a:solidFill>
                  <a:srgbClr val="5AA2AE">
                    <a:lumMod val="75000"/>
                  </a:srgbClr>
                </a:solidFill>
                <a:effectLst>
                  <a:outerShdw blurRad="38100" dist="38100" dir="2700000" algn="tl">
                    <a:srgbClr val="000000">
                      <a:alpha val="43137"/>
                    </a:srgbClr>
                  </a:outerShdw>
                </a:effectLst>
              </a:rPr>
              <a:t>A:  Generally it includes</a:t>
            </a:r>
            <a:r>
              <a:rPr lang="en-US" dirty="0">
                <a:solidFill>
                  <a:srgbClr val="002060"/>
                </a:solidFill>
              </a:rPr>
              <a:t>     </a:t>
            </a:r>
          </a:p>
          <a:p>
            <a:endParaRPr lang="en-US" dirty="0">
              <a:solidFill>
                <a:srgbClr val="002060"/>
              </a:solidFill>
            </a:endParaRPr>
          </a:p>
          <a:p>
            <a:pPr marL="342900" indent="-342900">
              <a:buFont typeface="Wingdings" panose="05000000000000000000" pitchFamily="2" charset="2"/>
              <a:buChar char="§"/>
            </a:pPr>
            <a:r>
              <a:rPr lang="en-US" dirty="0">
                <a:solidFill>
                  <a:srgbClr val="002060"/>
                </a:solidFill>
              </a:rPr>
              <a:t>study of the mind, mental events and functions</a:t>
            </a:r>
          </a:p>
          <a:p>
            <a:pPr marL="342900" indent="-342900">
              <a:buFont typeface="Wingdings" panose="05000000000000000000" pitchFamily="2" charset="2"/>
              <a:buChar char="§"/>
            </a:pPr>
            <a:r>
              <a:rPr lang="en-US" dirty="0">
                <a:solidFill>
                  <a:srgbClr val="002060"/>
                </a:solidFill>
              </a:rPr>
              <a:t>relation of the mind to the brain and the body</a:t>
            </a:r>
          </a:p>
          <a:p>
            <a:pPr marL="342900" indent="-342900">
              <a:buFont typeface="Wingdings" panose="05000000000000000000" pitchFamily="2" charset="2"/>
              <a:buChar char="§"/>
            </a:pPr>
            <a:r>
              <a:rPr lang="en-US" dirty="0">
                <a:solidFill>
                  <a:srgbClr val="002060"/>
                </a:solidFill>
              </a:rPr>
              <a:t>properties of the mind</a:t>
            </a:r>
          </a:p>
          <a:p>
            <a:pPr marL="342900" indent="-342900">
              <a:buFont typeface="Wingdings" panose="05000000000000000000" pitchFamily="2" charset="2"/>
              <a:buChar char="§"/>
            </a:pPr>
            <a:r>
              <a:rPr lang="en-US" dirty="0">
                <a:solidFill>
                  <a:srgbClr val="002060"/>
                </a:solidFill>
              </a:rPr>
              <a:t>consciousness </a:t>
            </a:r>
          </a:p>
          <a:p>
            <a:pPr marL="342900" indent="-342900">
              <a:buFont typeface="Wingdings" panose="05000000000000000000" pitchFamily="2" charset="2"/>
              <a:buChar char="§"/>
            </a:pPr>
            <a:endParaRPr lang="en-US" dirty="0">
              <a:solidFill>
                <a:srgbClr val="002060"/>
              </a:solidFill>
            </a:endParaRPr>
          </a:p>
          <a:p>
            <a:pPr marL="342900" indent="-342900">
              <a:buFont typeface="Wingdings" panose="05000000000000000000" pitchFamily="2" charset="2"/>
              <a:buChar char="§"/>
            </a:pPr>
            <a:endParaRPr lang="en-US" dirty="0">
              <a:solidFill>
                <a:srgbClr val="002060"/>
              </a:solidFill>
            </a:endParaRPr>
          </a:p>
        </p:txBody>
      </p:sp>
    </p:spTree>
    <p:extLst>
      <p:ext uri="{BB962C8B-B14F-4D97-AF65-F5344CB8AC3E}">
        <p14:creationId xmlns:p14="http://schemas.microsoft.com/office/powerpoint/2010/main" val="269608846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34000">
              <a:srgbClr val="A603AB"/>
            </a:gs>
            <a:gs pos="21001">
              <a:srgbClr val="0819FB"/>
            </a:gs>
            <a:gs pos="35001">
              <a:srgbClr val="1A8D48"/>
            </a:gs>
            <a:gs pos="52000">
              <a:srgbClr val="FFFF00"/>
            </a:gs>
            <a:gs pos="73000">
              <a:srgbClr val="EE3F17"/>
            </a:gs>
            <a:gs pos="88000">
              <a:srgbClr val="E81766"/>
            </a:gs>
            <a:gs pos="100000">
              <a:srgbClr val="A603AB"/>
            </a:gs>
          </a:gsLst>
          <a:lin ang="2700000" scaled="1"/>
          <a:tileRect/>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371600" y="2209800"/>
            <a:ext cx="7498080" cy="1143000"/>
          </a:xfrm>
        </p:spPr>
        <p:txBody>
          <a:bodyPr>
            <a:normAutofit fontScale="90000"/>
          </a:bodyPr>
          <a:lstStyle/>
          <a:p>
            <a:r>
              <a:rPr lang="en-US" sz="3600" dirty="0" smtClean="0">
                <a:solidFill>
                  <a:srgbClr val="0070C0"/>
                </a:solidFill>
                <a:effectLst/>
              </a:rPr>
              <a:t>Three Approaches </a:t>
            </a:r>
            <a:r>
              <a:rPr lang="en-US" sz="3600" dirty="0" smtClean="0">
                <a:solidFill>
                  <a:schemeClr val="accent2">
                    <a:lumMod val="60000"/>
                    <a:lumOff val="40000"/>
                  </a:schemeClr>
                </a:solidFill>
                <a:effectLst/>
              </a:rPr>
              <a:t>|</a:t>
            </a:r>
            <a:r>
              <a:rPr lang="en-US" sz="3600" dirty="0" smtClean="0">
                <a:solidFill>
                  <a:srgbClr val="0070C0"/>
                </a:solidFill>
                <a:effectLst/>
              </a:rPr>
              <a:t> Three Perspectives:</a:t>
            </a:r>
            <a:endParaRPr lang="en-US" sz="3600" dirty="0">
              <a:solidFill>
                <a:srgbClr val="0070C0"/>
              </a:solidFill>
              <a:effectLst/>
            </a:endParaRPr>
          </a:p>
        </p:txBody>
      </p:sp>
      <p:sp>
        <p:nvSpPr>
          <p:cNvPr id="5" name="Content Placeholder 4"/>
          <p:cNvSpPr>
            <a:spLocks noGrp="1"/>
          </p:cNvSpPr>
          <p:nvPr>
            <p:ph idx="4294967295"/>
          </p:nvPr>
        </p:nvSpPr>
        <p:spPr>
          <a:xfrm>
            <a:off x="1644651" y="1447800"/>
            <a:ext cx="7499350" cy="4800600"/>
          </a:xfrm>
        </p:spPr>
        <p:txBody>
          <a:bodyPr>
            <a:normAutofit/>
          </a:bodyPr>
          <a:lstStyle/>
          <a:p>
            <a:pPr>
              <a:buNone/>
            </a:pPr>
            <a:endParaRPr lang="en-US" sz="2000" dirty="0" smtClean="0">
              <a:solidFill>
                <a:srgbClr val="0070C0"/>
              </a:solidFill>
            </a:endParaRPr>
          </a:p>
          <a:p>
            <a:pPr>
              <a:buNone/>
            </a:pPr>
            <a:endParaRPr lang="en-US" sz="2000" dirty="0" smtClean="0">
              <a:solidFill>
                <a:srgbClr val="0070C0"/>
              </a:solidFill>
            </a:endParaRPr>
          </a:p>
          <a:p>
            <a:pPr>
              <a:buNone/>
            </a:pPr>
            <a:endParaRPr lang="en-US" sz="2000" dirty="0" smtClean="0">
              <a:solidFill>
                <a:srgbClr val="0070C0"/>
              </a:solidFill>
            </a:endParaRPr>
          </a:p>
          <a:p>
            <a:pPr>
              <a:buNone/>
            </a:pPr>
            <a:endParaRPr lang="en-US" sz="2000" dirty="0" smtClean="0">
              <a:solidFill>
                <a:srgbClr val="FF0000"/>
              </a:solidFill>
            </a:endParaRPr>
          </a:p>
          <a:p>
            <a:pPr>
              <a:buNone/>
            </a:pPr>
            <a:endParaRPr lang="en-US" sz="2000" dirty="0" smtClean="0">
              <a:solidFill>
                <a:schemeClr val="accent5">
                  <a:lumMod val="75000"/>
                </a:schemeClr>
              </a:solidFill>
            </a:endParaRPr>
          </a:p>
          <a:p>
            <a:pPr>
              <a:buNone/>
            </a:pPr>
            <a:r>
              <a:rPr lang="en-US" sz="1800" b="1" dirty="0" smtClean="0">
                <a:solidFill>
                  <a:srgbClr val="0070C0"/>
                </a:solidFill>
              </a:rPr>
              <a:t>1.) Relation of mind to brain and body</a:t>
            </a:r>
          </a:p>
          <a:p>
            <a:pPr>
              <a:buNone/>
            </a:pPr>
            <a:r>
              <a:rPr lang="en-US" sz="1800" dirty="0" smtClean="0">
                <a:solidFill>
                  <a:srgbClr val="0070C0"/>
                </a:solidFill>
              </a:rPr>
              <a:t>		Is your mind something distinct from your body, or </a:t>
            </a:r>
          </a:p>
          <a:p>
            <a:pPr>
              <a:buNone/>
            </a:pPr>
            <a:r>
              <a:rPr lang="en-US" sz="1800" dirty="0" smtClean="0">
                <a:solidFill>
                  <a:srgbClr val="0070C0"/>
                </a:solidFill>
              </a:rPr>
              <a:t>		do ordinary physiological processes produce minds?</a:t>
            </a:r>
          </a:p>
          <a:p>
            <a:pPr>
              <a:buNone/>
            </a:pPr>
            <a:endParaRPr lang="en-US" sz="1800" dirty="0" smtClean="0">
              <a:solidFill>
                <a:srgbClr val="0070C0"/>
              </a:solidFill>
            </a:endParaRPr>
          </a:p>
          <a:p>
            <a:pPr>
              <a:buNone/>
            </a:pPr>
            <a:r>
              <a:rPr lang="en-US" sz="1800" b="1" dirty="0" smtClean="0">
                <a:solidFill>
                  <a:srgbClr val="0070C0"/>
                </a:solidFill>
              </a:rPr>
              <a:t>2.) Applied Engineering	</a:t>
            </a:r>
            <a:endParaRPr lang="en-US" sz="1800" dirty="0" smtClean="0">
              <a:solidFill>
                <a:srgbClr val="0070C0"/>
              </a:solidFill>
            </a:endParaRPr>
          </a:p>
          <a:p>
            <a:pPr>
              <a:buNone/>
            </a:pPr>
            <a:r>
              <a:rPr lang="en-US" sz="1800" dirty="0" smtClean="0">
                <a:solidFill>
                  <a:srgbClr val="0070C0"/>
                </a:solidFill>
              </a:rPr>
              <a:t>		</a:t>
            </a:r>
          </a:p>
          <a:p>
            <a:pPr>
              <a:buNone/>
            </a:pPr>
            <a:r>
              <a:rPr lang="en-US" sz="1800" b="1" dirty="0" smtClean="0">
                <a:solidFill>
                  <a:srgbClr val="0070C0"/>
                </a:solidFill>
              </a:rPr>
              <a:t>3.) The Universe and laws of physics</a:t>
            </a:r>
          </a:p>
          <a:p>
            <a:pPr>
              <a:buNone/>
            </a:pPr>
            <a:r>
              <a:rPr lang="en-US" sz="1800" dirty="0" smtClean="0">
                <a:solidFill>
                  <a:srgbClr val="0070C0"/>
                </a:solidFill>
              </a:rPr>
              <a:t>		</a:t>
            </a:r>
            <a:endParaRPr lang="en-US" dirty="0">
              <a:solidFill>
                <a:srgbClr val="0070C0"/>
              </a:solidFill>
            </a:endParaRPr>
          </a:p>
        </p:txBody>
      </p:sp>
      <p:pic>
        <p:nvPicPr>
          <p:cNvPr id="6" name="Picture 2" descr="https://encrypted-tbn0.google.com/images?q=tbn:ANd9GcQVtbWmfTQ3Gh1DJR-W7B0AceDQrEqkt0oSQNDhvr44Ov_RcDnKjA"/>
          <p:cNvPicPr>
            <a:picLocks noChangeAspect="1" noChangeArrowheads="1"/>
          </p:cNvPicPr>
          <p:nvPr/>
        </p:nvPicPr>
        <p:blipFill>
          <a:blip r:embed="rId2" cstate="print">
            <a:duotone>
              <a:schemeClr val="accent4">
                <a:shade val="45000"/>
                <a:satMod val="135000"/>
              </a:schemeClr>
              <a:prstClr val="white"/>
            </a:duotone>
          </a:blip>
          <a:srcRect/>
          <a:stretch>
            <a:fillRect/>
          </a:stretch>
        </p:blipFill>
        <p:spPr bwMode="auto">
          <a:xfrm>
            <a:off x="3581419" y="228600"/>
            <a:ext cx="2177143" cy="2057400"/>
          </a:xfrm>
          <a:prstGeom prst="rect">
            <a:avLst/>
          </a:prstGeom>
          <a:noFill/>
          <a:ln w="66675" cap="sq" cmpd="sng">
            <a:solidFill>
              <a:schemeClr val="tx2">
                <a:lumMod val="60000"/>
                <a:lumOff val="40000"/>
              </a:schemeClr>
            </a:solidFill>
            <a:miter lim="800000"/>
          </a:ln>
        </p:spPr>
      </p:pic>
    </p:spTree>
    <p:extLst>
      <p:ext uri="{BB962C8B-B14F-4D97-AF65-F5344CB8AC3E}">
        <p14:creationId xmlns:p14="http://schemas.microsoft.com/office/powerpoint/2010/main" val="398255250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28850" y="228600"/>
            <a:ext cx="5040630" cy="859302"/>
          </a:xfrm>
        </p:spPr>
        <p:txBody>
          <a:bodyPr>
            <a:normAutofit/>
          </a:bodyPr>
          <a:lstStyle/>
          <a:p>
            <a:r>
              <a:rPr lang="en-US" sz="2800" dirty="0"/>
              <a:t>The mind-body problem</a:t>
            </a:r>
          </a:p>
        </p:txBody>
      </p:sp>
      <p:sp>
        <p:nvSpPr>
          <p:cNvPr id="3" name="TextBox 2"/>
          <p:cNvSpPr txBox="1"/>
          <p:nvPr/>
        </p:nvSpPr>
        <p:spPr>
          <a:xfrm>
            <a:off x="4343400" y="1295401"/>
            <a:ext cx="3200400" cy="1200329"/>
          </a:xfrm>
          <a:prstGeom prst="rect">
            <a:avLst/>
          </a:prstGeom>
          <a:noFill/>
        </p:spPr>
        <p:txBody>
          <a:bodyPr wrap="square" rtlCol="0">
            <a:spAutoFit/>
          </a:bodyPr>
          <a:lstStyle/>
          <a:p>
            <a:r>
              <a:rPr lang="en-US" dirty="0">
                <a:solidFill>
                  <a:srgbClr val="0070C0"/>
                </a:solidFill>
                <a:latin typeface="Arial" pitchFamily="34" charset="0"/>
                <a:cs typeface="Arial" pitchFamily="34" charset="0"/>
              </a:rPr>
              <a:t>Q:</a:t>
            </a:r>
          </a:p>
          <a:p>
            <a:r>
              <a:rPr lang="en-US" dirty="0">
                <a:solidFill>
                  <a:srgbClr val="0070C0"/>
                </a:solidFill>
                <a:latin typeface="Arial" pitchFamily="34" charset="0"/>
                <a:cs typeface="Arial" pitchFamily="34" charset="0"/>
              </a:rPr>
              <a:t>How does the mind relate to physicality- the brain &amp; nervous system ?</a:t>
            </a:r>
          </a:p>
        </p:txBody>
      </p:sp>
      <p:pic>
        <p:nvPicPr>
          <p:cNvPr id="19460" name="Picture 4" descr="https://encrypted-tbn1.google.com/images?q=tbn:ANd9GcTzj5WLLBv_Y5AwLLVYxIJrHr9zLXEJzc7PNvkpenKcKHQOpbQD-Q"/>
          <p:cNvPicPr>
            <a:picLocks noChangeAspect="1" noChangeArrowheads="1"/>
          </p:cNvPicPr>
          <p:nvPr/>
        </p:nvPicPr>
        <p:blipFill>
          <a:blip r:embed="rId3" cstate="print"/>
          <a:srcRect/>
          <a:stretch>
            <a:fillRect/>
          </a:stretch>
        </p:blipFill>
        <p:spPr bwMode="auto">
          <a:xfrm>
            <a:off x="4857750" y="4874001"/>
            <a:ext cx="2343150" cy="1755403"/>
          </a:xfrm>
          <a:prstGeom prst="rect">
            <a:avLst/>
          </a:prstGeom>
          <a:noFill/>
        </p:spPr>
      </p:pic>
      <p:pic>
        <p:nvPicPr>
          <p:cNvPr id="19468" name="Picture 12" descr="https://encrypted-tbn3.google.com/images?q=tbn:ANd9GcRYLzdbDY_SD4p_FtYtQ19_98q3-3Az5VCGOLtdnfAFhD_IhoDY"/>
          <p:cNvPicPr>
            <a:picLocks noChangeAspect="1" noChangeArrowheads="1"/>
          </p:cNvPicPr>
          <p:nvPr/>
        </p:nvPicPr>
        <p:blipFill>
          <a:blip r:embed="rId4" cstate="print"/>
          <a:srcRect/>
          <a:stretch>
            <a:fillRect/>
          </a:stretch>
        </p:blipFill>
        <p:spPr bwMode="auto">
          <a:xfrm>
            <a:off x="4914900" y="2788920"/>
            <a:ext cx="2228850" cy="1783081"/>
          </a:xfrm>
          <a:prstGeom prst="rect">
            <a:avLst/>
          </a:prstGeom>
          <a:noFill/>
        </p:spPr>
      </p:pic>
      <p:pic>
        <p:nvPicPr>
          <p:cNvPr id="19470" name="Picture 14" descr="http://intuitiontellsmeso.files.wordpress.com/2009/08/78_ithinkithink2.gif?w=339&amp;h=458"/>
          <p:cNvPicPr>
            <a:picLocks noChangeAspect="1" noChangeArrowheads="1"/>
          </p:cNvPicPr>
          <p:nvPr/>
        </p:nvPicPr>
        <p:blipFill>
          <a:blip r:embed="rId5" cstate="print"/>
          <a:srcRect/>
          <a:stretch>
            <a:fillRect/>
          </a:stretch>
        </p:blipFill>
        <p:spPr bwMode="auto">
          <a:xfrm>
            <a:off x="1771652" y="1981200"/>
            <a:ext cx="2421731" cy="4352926"/>
          </a:xfrm>
          <a:prstGeom prst="rect">
            <a:avLst/>
          </a:prstGeom>
          <a:noFill/>
        </p:spPr>
      </p:pic>
    </p:spTree>
    <p:extLst>
      <p:ext uri="{BB962C8B-B14F-4D97-AF65-F5344CB8AC3E}">
        <p14:creationId xmlns:p14="http://schemas.microsoft.com/office/powerpoint/2010/main" val="215777636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82"/>
            </a:gs>
            <a:gs pos="30000">
              <a:srgbClr val="66008F"/>
            </a:gs>
            <a:gs pos="64999">
              <a:srgbClr val="BA0066"/>
            </a:gs>
            <a:gs pos="89999">
              <a:srgbClr val="FF0000"/>
            </a:gs>
            <a:gs pos="100000">
              <a:srgbClr val="FF8200"/>
            </a:gs>
          </a:gsLst>
          <a:lin ang="2700000" scaled="0"/>
          <a:tileRect/>
        </a:gradFill>
        <a:effectLst/>
      </p:bgPr>
    </p:bg>
    <p:spTree>
      <p:nvGrpSpPr>
        <p:cNvPr id="1" name=""/>
        <p:cNvGrpSpPr/>
        <p:nvPr/>
      </p:nvGrpSpPr>
      <p:grpSpPr>
        <a:xfrm>
          <a:off x="0" y="0"/>
          <a:ext cx="0" cy="0"/>
          <a:chOff x="0" y="0"/>
          <a:chExt cx="0" cy="0"/>
        </a:xfrm>
      </p:grpSpPr>
      <p:pic>
        <p:nvPicPr>
          <p:cNvPr id="6" name="Picture 6" descr="https://encrypted-tbn1.google.com/images?q=tbn:ANd9GcSSb90xwo5NsCFcVkKnp70m6jWKA9UmZigZ-D0nDb8Eh7iC11p5"/>
          <p:cNvPicPr>
            <a:picLocks noChangeAspect="1" noChangeArrowheads="1"/>
          </p:cNvPicPr>
          <p:nvPr/>
        </p:nvPicPr>
        <p:blipFill>
          <a:blip r:embed="rId2" cstate="print">
            <a:duotone>
              <a:schemeClr val="accent1">
                <a:shade val="45000"/>
                <a:satMod val="135000"/>
              </a:schemeClr>
              <a:prstClr val="white"/>
            </a:duotone>
            <a:lum contrast="10000"/>
          </a:blip>
          <a:srcRect/>
          <a:stretch>
            <a:fillRect/>
          </a:stretch>
        </p:blipFill>
        <p:spPr bwMode="auto">
          <a:xfrm>
            <a:off x="5486400" y="76204"/>
            <a:ext cx="3276600" cy="1997927"/>
          </a:xfrm>
          <a:prstGeom prst="rect">
            <a:avLst/>
          </a:prstGeom>
          <a:noFill/>
        </p:spPr>
      </p:pic>
      <p:sp>
        <p:nvSpPr>
          <p:cNvPr id="4" name="Title 3"/>
          <p:cNvSpPr>
            <a:spLocks noGrp="1"/>
          </p:cNvSpPr>
          <p:nvPr>
            <p:ph type="title"/>
          </p:nvPr>
        </p:nvSpPr>
        <p:spPr>
          <a:xfrm>
            <a:off x="1295400" y="457200"/>
            <a:ext cx="7269480" cy="533400"/>
          </a:xfrm>
        </p:spPr>
        <p:txBody>
          <a:bodyPr>
            <a:normAutofit fontScale="90000"/>
          </a:bodyPr>
          <a:lstStyle/>
          <a:p>
            <a:r>
              <a:rPr lang="en-US" sz="2800" dirty="0" smtClean="0"/>
              <a:t>Mind Body problem</a:t>
            </a:r>
            <a:br>
              <a:rPr lang="en-US" sz="2800" dirty="0" smtClean="0"/>
            </a:br>
            <a:r>
              <a:rPr lang="en-US" sz="2800" dirty="0"/>
              <a:t> </a:t>
            </a:r>
            <a:r>
              <a:rPr lang="en-US" sz="2800" dirty="0" smtClean="0"/>
              <a:t>     </a:t>
            </a:r>
            <a:r>
              <a:rPr lang="en-US" sz="2000" dirty="0" smtClean="0"/>
              <a:t> </a:t>
            </a:r>
            <a:r>
              <a:rPr lang="en-US" sz="2800" dirty="0"/>
              <a:t/>
            </a:r>
            <a:br>
              <a:rPr lang="en-US" sz="2800" dirty="0"/>
            </a:br>
            <a:endParaRPr lang="en-US" sz="2000" dirty="0"/>
          </a:p>
        </p:txBody>
      </p:sp>
      <p:sp>
        <p:nvSpPr>
          <p:cNvPr id="5" name="Content Placeholder 4"/>
          <p:cNvSpPr>
            <a:spLocks noGrp="1"/>
          </p:cNvSpPr>
          <p:nvPr>
            <p:ph idx="1"/>
          </p:nvPr>
        </p:nvSpPr>
        <p:spPr>
          <a:xfrm>
            <a:off x="1143000" y="838200"/>
            <a:ext cx="7543800" cy="5791200"/>
          </a:xfrm>
        </p:spPr>
        <p:txBody>
          <a:bodyPr>
            <a:normAutofit fontScale="92500" lnSpcReduction="20000"/>
          </a:bodyPr>
          <a:lstStyle/>
          <a:p>
            <a:pPr>
              <a:buNone/>
            </a:pPr>
            <a:endParaRPr lang="en-US" sz="2300" dirty="0" smtClean="0"/>
          </a:p>
          <a:p>
            <a:r>
              <a:rPr lang="en-US" sz="2300" dirty="0" smtClean="0"/>
              <a:t>Dualism:</a:t>
            </a:r>
          </a:p>
          <a:p>
            <a:pPr>
              <a:buNone/>
            </a:pPr>
            <a:r>
              <a:rPr lang="en-US" sz="2300" dirty="0" smtClean="0"/>
              <a:t>       holds that body and mind are separate substances</a:t>
            </a:r>
          </a:p>
          <a:p>
            <a:pPr>
              <a:buNone/>
            </a:pPr>
            <a:endParaRPr lang="en-US" sz="2300" dirty="0" smtClean="0"/>
          </a:p>
          <a:p>
            <a:r>
              <a:rPr lang="en-US" sz="2300" dirty="0" smtClean="0"/>
              <a:t>Property Dualism</a:t>
            </a:r>
          </a:p>
          <a:p>
            <a:pPr lvl="1">
              <a:buNone/>
            </a:pPr>
            <a:r>
              <a:rPr lang="en-US" sz="1900" dirty="0" smtClean="0"/>
              <a:t>1. Physical properties</a:t>
            </a:r>
          </a:p>
          <a:p>
            <a:pPr lvl="2">
              <a:buFont typeface="Courier New" pitchFamily="49" charset="0"/>
              <a:buChar char="o"/>
            </a:pPr>
            <a:r>
              <a:rPr lang="en-US" sz="1900" dirty="0" smtClean="0"/>
              <a:t>Consciousness = neurobiology</a:t>
            </a:r>
          </a:p>
          <a:p>
            <a:pPr lvl="1">
              <a:buNone/>
            </a:pPr>
            <a:r>
              <a:rPr lang="en-US" sz="1900" dirty="0" smtClean="0"/>
              <a:t>2.  Mental Properties</a:t>
            </a:r>
          </a:p>
          <a:p>
            <a:pPr lvl="2">
              <a:buFont typeface="Courier New" pitchFamily="49" charset="0"/>
              <a:buChar char="o"/>
            </a:pPr>
            <a:r>
              <a:rPr lang="en-US" sz="1900" dirty="0" smtClean="0"/>
              <a:t>Material evolves properties depending on how its used or activated</a:t>
            </a:r>
          </a:p>
          <a:p>
            <a:pPr lvl="2">
              <a:buFont typeface="Courier New" pitchFamily="49" charset="0"/>
              <a:buChar char="o"/>
            </a:pPr>
            <a:endParaRPr lang="en-US" sz="2300" dirty="0" smtClean="0"/>
          </a:p>
          <a:p>
            <a:r>
              <a:rPr lang="en-US" sz="2300" dirty="0" smtClean="0"/>
              <a:t>Substance Dualism</a:t>
            </a:r>
          </a:p>
          <a:p>
            <a:pPr>
              <a:buNone/>
            </a:pPr>
            <a:r>
              <a:rPr lang="en-US" sz="2300" dirty="0" smtClean="0"/>
              <a:t>	 	</a:t>
            </a:r>
            <a:r>
              <a:rPr lang="en-US" sz="1900" dirty="0" smtClean="0"/>
              <a:t>1. Mind is material substance</a:t>
            </a:r>
          </a:p>
          <a:p>
            <a:pPr>
              <a:buNone/>
            </a:pPr>
            <a:r>
              <a:rPr lang="en-US" sz="1900" dirty="0" smtClean="0"/>
              <a:t>		2. Body is material,  but it can’t think</a:t>
            </a:r>
          </a:p>
          <a:p>
            <a:pPr>
              <a:buNone/>
            </a:pPr>
            <a:endParaRPr lang="en-US" sz="1800" dirty="0" smtClean="0"/>
          </a:p>
          <a:p>
            <a:pPr>
              <a:buNone/>
            </a:pPr>
            <a:r>
              <a:rPr lang="en-US" sz="2300" dirty="0" smtClean="0"/>
              <a:t>Cartesian Dualism:</a:t>
            </a:r>
            <a:r>
              <a:rPr lang="en-US" sz="2400" dirty="0"/>
              <a:t> argues that there is a two-way interaction between mental and physical substances</a:t>
            </a:r>
            <a:endParaRPr lang="en-US" sz="2300" dirty="0" smtClean="0"/>
          </a:p>
          <a:p>
            <a:r>
              <a:rPr lang="en-US" sz="1800" dirty="0" smtClean="0">
                <a:solidFill>
                  <a:srgbClr val="7030A0"/>
                </a:solidFill>
              </a:rPr>
              <a:t>How can the mind, which is immaterial, cause anything?</a:t>
            </a:r>
          </a:p>
          <a:p>
            <a:r>
              <a:rPr lang="en-US" sz="1800" dirty="0" smtClean="0">
                <a:solidFill>
                  <a:srgbClr val="7030A0"/>
                </a:solidFill>
              </a:rPr>
              <a:t>How can something immaterial, react with material?</a:t>
            </a:r>
          </a:p>
          <a:p>
            <a:endParaRPr lang="en-US" sz="1800" dirty="0"/>
          </a:p>
        </p:txBody>
      </p:sp>
    </p:spTree>
    <p:extLst>
      <p:ext uri="{BB962C8B-B14F-4D97-AF65-F5344CB8AC3E}">
        <p14:creationId xmlns:p14="http://schemas.microsoft.com/office/powerpoint/2010/main" val="324200647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endParaRPr lang="en-US" dirty="0"/>
          </a:p>
        </p:txBody>
      </p:sp>
      <p:sp>
        <p:nvSpPr>
          <p:cNvPr id="3" name="Text Placeholder 2"/>
          <p:cNvSpPr>
            <a:spLocks noGrp="1"/>
          </p:cNvSpPr>
          <p:nvPr>
            <p:ph type="body" idx="1"/>
          </p:nvPr>
        </p:nvSpPr>
        <p:spPr/>
        <p:txBody>
          <a:bodyPr>
            <a:normAutofit/>
          </a:bodyPr>
          <a:lstStyle/>
          <a:p>
            <a:r>
              <a:rPr lang="en-US" sz="3600" b="1" dirty="0" smtClean="0">
                <a:latin typeface="Adobe Myungjo Std M" pitchFamily="18" charset="-128"/>
                <a:ea typeface="Adobe Myungjo Std M" pitchFamily="18" charset="-128"/>
              </a:rPr>
              <a:t>Pirates and Dualism</a:t>
            </a:r>
            <a:endParaRPr lang="en-US" sz="3600" b="1" dirty="0">
              <a:latin typeface="Adobe Myungjo Std M" pitchFamily="18" charset="-128"/>
              <a:ea typeface="Adobe Myungjo Std M" pitchFamily="18" charset="-128"/>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976" y="3810000"/>
            <a:ext cx="2582863" cy="254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895600"/>
            <a:ext cx="2811463"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10920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42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15838" y="538796"/>
            <a:ext cx="7498080" cy="1143000"/>
          </a:xfrm>
        </p:spPr>
        <p:txBody>
          <a:bodyPr>
            <a:normAutofit fontScale="90000"/>
          </a:bodyPr>
          <a:lstStyle/>
          <a:p>
            <a:r>
              <a:rPr lang="en-US" sz="3100" dirty="0" smtClean="0">
                <a:solidFill>
                  <a:srgbClr val="7030A0"/>
                </a:solidFill>
              </a:rPr>
              <a:t>Philosophy of Mind: </a:t>
            </a:r>
            <a:br>
              <a:rPr lang="en-US" sz="3100" dirty="0" smtClean="0">
                <a:solidFill>
                  <a:srgbClr val="7030A0"/>
                </a:solidFill>
              </a:rPr>
            </a:br>
            <a:r>
              <a:rPr lang="en-US" sz="3100" dirty="0" smtClean="0">
                <a:solidFill>
                  <a:srgbClr val="7030A0"/>
                </a:solidFill>
              </a:rPr>
              <a:t>from the Perspective of Applied Engineering </a:t>
            </a:r>
            <a:r>
              <a:rPr lang="en-US" sz="3600" dirty="0" smtClean="0">
                <a:solidFill>
                  <a:srgbClr val="7030A0"/>
                </a:solidFill>
              </a:rPr>
              <a:t/>
            </a:r>
            <a:br>
              <a:rPr lang="en-US" sz="3600" dirty="0" smtClean="0">
                <a:solidFill>
                  <a:srgbClr val="7030A0"/>
                </a:solidFill>
              </a:rPr>
            </a:br>
            <a:r>
              <a:rPr lang="en-US" dirty="0" smtClean="0">
                <a:solidFill>
                  <a:srgbClr val="7030A0"/>
                </a:solidFill>
              </a:rPr>
              <a:t/>
            </a:r>
            <a:br>
              <a:rPr lang="en-US" dirty="0" smtClean="0">
                <a:solidFill>
                  <a:srgbClr val="7030A0"/>
                </a:solidFill>
              </a:rPr>
            </a:br>
            <a:endParaRPr lang="en-US" dirty="0">
              <a:solidFill>
                <a:srgbClr val="7030A0"/>
              </a:solidFill>
            </a:endParaRPr>
          </a:p>
        </p:txBody>
      </p:sp>
      <p:sp>
        <p:nvSpPr>
          <p:cNvPr id="3" name="Content Placeholder 2"/>
          <p:cNvSpPr>
            <a:spLocks noGrp="1"/>
          </p:cNvSpPr>
          <p:nvPr>
            <p:ph idx="4294967295"/>
          </p:nvPr>
        </p:nvSpPr>
        <p:spPr>
          <a:xfrm>
            <a:off x="1143000" y="914400"/>
            <a:ext cx="8001000" cy="6096000"/>
          </a:xfrm>
        </p:spPr>
        <p:txBody>
          <a:bodyPr>
            <a:normAutofit lnSpcReduction="10000"/>
          </a:bodyPr>
          <a:lstStyle/>
          <a:p>
            <a:pPr>
              <a:buNone/>
            </a:pPr>
            <a:r>
              <a:rPr lang="en-US" sz="2000" dirty="0" smtClean="0">
                <a:solidFill>
                  <a:srgbClr val="7030A0"/>
                </a:solidFill>
                <a:effectLst>
                  <a:outerShdw blurRad="38100" dist="38100" dir="2700000" algn="tl">
                    <a:srgbClr val="000000">
                      <a:alpha val="43137"/>
                    </a:srgbClr>
                  </a:outerShdw>
                </a:effectLst>
              </a:rPr>
              <a:t>                                                                                                        </a:t>
            </a:r>
            <a:endParaRPr lang="en-US" sz="2000" b="1" dirty="0" smtClean="0">
              <a:hlinkClick r:id="rId3"/>
            </a:endParaRPr>
          </a:p>
          <a:p>
            <a:pPr>
              <a:buNone/>
            </a:pPr>
            <a:r>
              <a:rPr lang="en-US" sz="2000" dirty="0" smtClean="0">
                <a:solidFill>
                  <a:srgbClr val="7030A0"/>
                </a:solidFill>
              </a:rPr>
              <a:t>					</a:t>
            </a:r>
            <a:endParaRPr lang="en-US" sz="2000" b="1" dirty="0" smtClean="0">
              <a:effectLst>
                <a:outerShdw blurRad="38100" dist="38100" dir="2700000" algn="tl">
                  <a:srgbClr val="000000">
                    <a:alpha val="43137"/>
                  </a:srgbClr>
                </a:outerShdw>
              </a:effectLst>
              <a:hlinkClick r:id="rId3"/>
            </a:endParaRPr>
          </a:p>
          <a:p>
            <a:pPr>
              <a:buNone/>
            </a:pPr>
            <a:endParaRPr lang="en-US" sz="2000" b="1" dirty="0" smtClean="0">
              <a:hlinkClick r:id=""/>
            </a:endParaRPr>
          </a:p>
          <a:p>
            <a:pPr>
              <a:buNone/>
            </a:pPr>
            <a:endParaRPr lang="en-US" sz="2000" b="1" dirty="0" smtClean="0">
              <a:hlinkClick r:id=""/>
            </a:endParaRPr>
          </a:p>
          <a:p>
            <a:pPr>
              <a:buNone/>
            </a:pPr>
            <a:endParaRPr lang="en-US" sz="2000" b="1" dirty="0" smtClean="0">
              <a:hlinkClick r:id=""/>
            </a:endParaRPr>
          </a:p>
          <a:p>
            <a:pPr>
              <a:buNone/>
            </a:pPr>
            <a:endParaRPr lang="en-US" sz="2000" b="1" dirty="0" smtClean="0">
              <a:hlinkClick r:id=""/>
            </a:endParaRPr>
          </a:p>
          <a:p>
            <a:pPr>
              <a:buNone/>
            </a:pPr>
            <a:endParaRPr lang="en-US" sz="2000" b="1" dirty="0" smtClean="0">
              <a:hlinkClick r:id=""/>
            </a:endParaRPr>
          </a:p>
          <a:p>
            <a:pPr>
              <a:buNone/>
            </a:pPr>
            <a:endParaRPr lang="en-US" sz="2000" b="1" dirty="0" smtClean="0">
              <a:hlinkClick r:id=""/>
            </a:endParaRPr>
          </a:p>
          <a:p>
            <a:pPr>
              <a:buNone/>
            </a:pPr>
            <a:endParaRPr lang="en-US" sz="2000" b="1" dirty="0" smtClean="0">
              <a:hlinkClick r:id=""/>
            </a:endParaRPr>
          </a:p>
          <a:p>
            <a:pPr>
              <a:buNone/>
            </a:pPr>
            <a:endParaRPr lang="en-US" sz="2000" b="1" dirty="0" smtClean="0">
              <a:hlinkClick r:id=""/>
            </a:endParaRPr>
          </a:p>
          <a:p>
            <a:pPr>
              <a:buNone/>
            </a:pPr>
            <a:endParaRPr lang="en-US" sz="2000" b="1" dirty="0" smtClean="0">
              <a:hlinkClick r:id=""/>
            </a:endParaRPr>
          </a:p>
          <a:p>
            <a:pPr>
              <a:buNone/>
            </a:pPr>
            <a:endParaRPr lang="en-US" sz="2000" b="1" dirty="0" smtClean="0">
              <a:hlinkClick r:id=""/>
            </a:endParaRPr>
          </a:p>
          <a:p>
            <a:pPr>
              <a:buNone/>
            </a:pPr>
            <a:endParaRPr lang="en-US" sz="2000" b="1" dirty="0" smtClean="0">
              <a:hlinkClick r:id=""/>
            </a:endParaRPr>
          </a:p>
          <a:p>
            <a:pPr>
              <a:buNone/>
            </a:pPr>
            <a:endParaRPr lang="en-US" sz="1500" dirty="0" smtClean="0">
              <a:solidFill>
                <a:srgbClr val="0070C0"/>
              </a:solidFill>
              <a:hlinkClick r:id="rId3"/>
            </a:endParaRPr>
          </a:p>
          <a:p>
            <a:pPr>
              <a:buNone/>
            </a:pPr>
            <a:endParaRPr lang="en-US" sz="1500" dirty="0">
              <a:solidFill>
                <a:srgbClr val="0070C0"/>
              </a:solidFill>
              <a:hlinkClick r:id="rId3"/>
            </a:endParaRPr>
          </a:p>
          <a:p>
            <a:pPr>
              <a:buNone/>
            </a:pPr>
            <a:endParaRPr lang="en-US" sz="1500" dirty="0" smtClean="0">
              <a:solidFill>
                <a:srgbClr val="0070C0"/>
              </a:solidFill>
              <a:hlinkClick r:id="rId3"/>
            </a:endParaRPr>
          </a:p>
          <a:p>
            <a:pPr>
              <a:buNone/>
            </a:pPr>
            <a:r>
              <a:rPr lang="en-US" sz="1500" dirty="0" smtClean="0">
                <a:solidFill>
                  <a:srgbClr val="0070C0"/>
                </a:solidFill>
                <a:hlinkClick r:id="rId3"/>
              </a:rPr>
              <a:t>http://www.thefreedictionary.com/embodiment</a:t>
            </a:r>
            <a:endParaRPr lang="en-US" sz="1500" dirty="0" smtClean="0">
              <a:solidFill>
                <a:srgbClr val="0070C0"/>
              </a:solidFill>
            </a:endParaRPr>
          </a:p>
          <a:p>
            <a:pPr>
              <a:buNone/>
            </a:pPr>
            <a:r>
              <a:rPr lang="en-US" sz="1500" dirty="0" smtClean="0">
                <a:solidFill>
                  <a:srgbClr val="0070C0"/>
                </a:solidFill>
                <a:hlinkClick r:id="rId4"/>
              </a:rPr>
              <a:t>http://www.youtube.com/user/mindsignonline</a:t>
            </a:r>
            <a:endParaRPr lang="en-US" sz="1500" dirty="0" smtClean="0">
              <a:solidFill>
                <a:srgbClr val="0070C0"/>
              </a:solidFill>
            </a:endParaRPr>
          </a:p>
          <a:p>
            <a:pPr>
              <a:buNone/>
            </a:pPr>
            <a:endParaRPr lang="en-US" sz="1600" b="1" dirty="0" smtClean="0">
              <a:solidFill>
                <a:srgbClr val="0070C0"/>
              </a:solidFill>
            </a:endParaRPr>
          </a:p>
          <a:p>
            <a:endParaRPr lang="en-US" sz="1600" dirty="0">
              <a:solidFill>
                <a:srgbClr val="0070C0"/>
              </a:solidFill>
            </a:endParaRPr>
          </a:p>
        </p:txBody>
      </p:sp>
      <p:pic>
        <p:nvPicPr>
          <p:cNvPr id="4" name="Picture 3" descr="avatar sully.jpeg"/>
          <p:cNvPicPr>
            <a:picLocks noChangeAspect="1"/>
          </p:cNvPicPr>
          <p:nvPr/>
        </p:nvPicPr>
        <p:blipFill>
          <a:blip r:embed="rId5" cstate="print"/>
          <a:stretch>
            <a:fillRect/>
          </a:stretch>
        </p:blipFill>
        <p:spPr>
          <a:xfrm>
            <a:off x="1447800" y="3189705"/>
            <a:ext cx="2933700" cy="1642872"/>
          </a:xfrm>
          <a:prstGeom prst="rect">
            <a:avLst/>
          </a:prstGeom>
        </p:spPr>
      </p:pic>
      <p:pic>
        <p:nvPicPr>
          <p:cNvPr id="5" name="Picture 4" descr="avatar__jake_sully_avatar-1024x768.jpg"/>
          <p:cNvPicPr>
            <a:picLocks noChangeAspect="1"/>
          </p:cNvPicPr>
          <p:nvPr/>
        </p:nvPicPr>
        <p:blipFill rotWithShape="1">
          <a:blip r:embed="rId6" cstate="print"/>
          <a:srcRect t="5723"/>
          <a:stretch/>
        </p:blipFill>
        <p:spPr>
          <a:xfrm>
            <a:off x="4833620" y="2710351"/>
            <a:ext cx="3495040" cy="2471249"/>
          </a:xfrm>
          <a:prstGeom prst="rect">
            <a:avLst/>
          </a:prstGeom>
        </p:spPr>
      </p:pic>
      <p:pic>
        <p:nvPicPr>
          <p:cNvPr id="6" name="Picture 5" descr="avatar bed.jpeg"/>
          <p:cNvPicPr>
            <a:picLocks noChangeAspect="1"/>
          </p:cNvPicPr>
          <p:nvPr/>
        </p:nvPicPr>
        <p:blipFill>
          <a:blip r:embed="rId7" cstate="print"/>
          <a:srcRect l="17391"/>
          <a:stretch>
            <a:fillRect/>
          </a:stretch>
        </p:blipFill>
        <p:spPr>
          <a:xfrm>
            <a:off x="1447800" y="1406102"/>
            <a:ext cx="2894238" cy="1482654"/>
          </a:xfrm>
          <a:prstGeom prst="rect">
            <a:avLst/>
          </a:prstGeom>
        </p:spPr>
      </p:pic>
      <p:sp>
        <p:nvSpPr>
          <p:cNvPr id="7" name="TextBox 6"/>
          <p:cNvSpPr txBox="1"/>
          <p:nvPr/>
        </p:nvSpPr>
        <p:spPr>
          <a:xfrm>
            <a:off x="4953000" y="981075"/>
            <a:ext cx="4495800" cy="1754326"/>
          </a:xfrm>
          <a:prstGeom prst="rect">
            <a:avLst/>
          </a:prstGeom>
          <a:noFill/>
        </p:spPr>
        <p:txBody>
          <a:bodyPr wrap="square" rtlCol="0">
            <a:spAutoFit/>
          </a:bodyPr>
          <a:lstStyle/>
          <a:p>
            <a:r>
              <a:rPr lang="en-US" sz="2400" dirty="0" smtClean="0">
                <a:solidFill>
                  <a:srgbClr val="4A66AC">
                    <a:lumMod val="75000"/>
                  </a:srgbClr>
                </a:solidFill>
                <a:effectLst>
                  <a:outerShdw blurRad="38100" dist="38100" dir="2700000" algn="tl">
                    <a:srgbClr val="000000">
                      <a:alpha val="43137"/>
                    </a:srgbClr>
                  </a:outerShdw>
                </a:effectLst>
              </a:rPr>
              <a:t>EMBODIMENT</a:t>
            </a:r>
            <a:endParaRPr lang="en-US" sz="2400" dirty="0">
              <a:solidFill>
                <a:srgbClr val="4A66AC">
                  <a:lumMod val="75000"/>
                </a:srgbClr>
              </a:solidFill>
              <a:effectLst>
                <a:outerShdw blurRad="38100" dist="38100" dir="2700000" algn="tl">
                  <a:srgbClr val="000000">
                    <a:alpha val="43137"/>
                  </a:srgbClr>
                </a:outerShdw>
              </a:effectLst>
            </a:endParaRPr>
          </a:p>
          <a:p>
            <a:pPr>
              <a:buFont typeface="Arial" pitchFamily="34" charset="0"/>
              <a:buChar char="•"/>
            </a:pPr>
            <a:r>
              <a:rPr lang="en-US" sz="2400" dirty="0">
                <a:solidFill>
                  <a:srgbClr val="4A66AC">
                    <a:lumMod val="75000"/>
                  </a:srgbClr>
                </a:solidFill>
                <a:effectLst>
                  <a:outerShdw blurRad="38100" dist="38100" dir="2700000" algn="tl">
                    <a:srgbClr val="000000">
                      <a:alpha val="43137"/>
                    </a:srgbClr>
                  </a:outerShdw>
                </a:effectLst>
              </a:rPr>
              <a:t> </a:t>
            </a:r>
            <a:r>
              <a:rPr lang="en-US" sz="2000" dirty="0">
                <a:solidFill>
                  <a:srgbClr val="4A66AC">
                    <a:lumMod val="75000"/>
                  </a:srgbClr>
                </a:solidFill>
                <a:effectLst>
                  <a:outerShdw blurRad="38100" dist="38100" dir="2700000" algn="tl">
                    <a:srgbClr val="000000">
                      <a:alpha val="43137"/>
                    </a:srgbClr>
                  </a:outerShdw>
                </a:effectLst>
              </a:rPr>
              <a:t>AVATAR </a:t>
            </a:r>
            <a:r>
              <a:rPr lang="en-US" sz="2000" dirty="0" smtClean="0">
                <a:solidFill>
                  <a:srgbClr val="4A66AC">
                    <a:lumMod val="75000"/>
                  </a:srgbClr>
                </a:solidFill>
                <a:effectLst>
                  <a:outerShdw blurRad="38100" dist="38100" dir="2700000" algn="tl">
                    <a:srgbClr val="000000">
                      <a:alpha val="43137"/>
                    </a:srgbClr>
                  </a:outerShdw>
                </a:effectLst>
              </a:rPr>
              <a:t>? </a:t>
            </a:r>
          </a:p>
          <a:p>
            <a:pPr>
              <a:buFont typeface="Arial" pitchFamily="34" charset="0"/>
              <a:buChar char="•"/>
            </a:pPr>
            <a:r>
              <a:rPr lang="en-US" sz="2000" dirty="0" smtClean="0">
                <a:solidFill>
                  <a:srgbClr val="4A66AC">
                    <a:lumMod val="75000"/>
                  </a:srgbClr>
                </a:solidFill>
                <a:effectLst>
                  <a:outerShdw blurRad="38100" dist="38100" dir="2700000" algn="tl">
                    <a:srgbClr val="000000">
                      <a:alpha val="43137"/>
                    </a:srgbClr>
                  </a:outerShdw>
                </a:effectLst>
              </a:rPr>
              <a:t> ROBOTICS</a:t>
            </a:r>
          </a:p>
          <a:p>
            <a:pPr marL="342900" indent="-342900">
              <a:buFont typeface="Wingdings" panose="05000000000000000000" pitchFamily="2" charset="2"/>
              <a:buChar char="§"/>
            </a:pPr>
            <a:r>
              <a:rPr lang="en-US" sz="2000" dirty="0" smtClean="0">
                <a:solidFill>
                  <a:srgbClr val="4A66AC">
                    <a:lumMod val="75000"/>
                  </a:srgbClr>
                </a:solidFill>
                <a:effectLst>
                  <a:outerShdw blurRad="38100" dist="38100" dir="2700000" algn="tl">
                    <a:srgbClr val="000000">
                      <a:alpha val="43137"/>
                    </a:srgbClr>
                  </a:outerShdw>
                </a:effectLst>
              </a:rPr>
              <a:t>Embedded Chips</a:t>
            </a:r>
          </a:p>
          <a:p>
            <a:pPr marL="342900" indent="-342900">
              <a:buFont typeface="Wingdings" panose="05000000000000000000" pitchFamily="2" charset="2"/>
              <a:buChar char="§"/>
            </a:pPr>
            <a:r>
              <a:rPr lang="en-US" sz="2000" dirty="0" smtClean="0">
                <a:solidFill>
                  <a:srgbClr val="4A66AC">
                    <a:lumMod val="75000"/>
                  </a:srgbClr>
                </a:solidFill>
                <a:effectLst>
                  <a:outerShdw blurRad="38100" dist="38100" dir="2700000" algn="tl">
                    <a:srgbClr val="000000">
                      <a:alpha val="43137"/>
                    </a:srgbClr>
                  </a:outerShdw>
                </a:effectLst>
              </a:rPr>
              <a:t>Integrated prosthetics</a:t>
            </a:r>
            <a:endParaRPr lang="en-US" sz="2000" dirty="0">
              <a:solidFill>
                <a:srgbClr val="4A66AC">
                  <a:lumMod val="75000"/>
                </a:srgbClr>
              </a:solidFill>
              <a:effectLst>
                <a:outerShdw blurRad="38100" dist="38100" dir="2700000" algn="tl">
                  <a:srgbClr val="000000">
                    <a:alpha val="43137"/>
                  </a:srgbClr>
                </a:outerShdw>
              </a:effectLst>
            </a:endParaRPr>
          </a:p>
        </p:txBody>
      </p:sp>
      <p:sp>
        <p:nvSpPr>
          <p:cNvPr id="9" name="TextBox 8"/>
          <p:cNvSpPr txBox="1"/>
          <p:nvPr/>
        </p:nvSpPr>
        <p:spPr>
          <a:xfrm>
            <a:off x="1023620" y="5132235"/>
            <a:ext cx="7620000" cy="1015663"/>
          </a:xfrm>
          <a:prstGeom prst="rect">
            <a:avLst/>
          </a:prstGeom>
          <a:noFill/>
        </p:spPr>
        <p:txBody>
          <a:bodyPr wrap="square" rtlCol="0">
            <a:spAutoFit/>
          </a:bodyPr>
          <a:lstStyle/>
          <a:p>
            <a:pPr algn="ctr"/>
            <a:r>
              <a:rPr lang="en-US" sz="2000" dirty="0">
                <a:solidFill>
                  <a:prstClr val="black"/>
                </a:solidFill>
              </a:rPr>
              <a:t>The question of how biological &amp; physical processes </a:t>
            </a:r>
            <a:endParaRPr lang="en-US" sz="2000" dirty="0" smtClean="0">
              <a:solidFill>
                <a:prstClr val="black"/>
              </a:solidFill>
            </a:endParaRPr>
          </a:p>
          <a:p>
            <a:pPr algn="ctr"/>
            <a:r>
              <a:rPr lang="en-US" sz="2000" dirty="0" smtClean="0">
                <a:solidFill>
                  <a:prstClr val="black"/>
                </a:solidFill>
              </a:rPr>
              <a:t>inter-relate </a:t>
            </a:r>
            <a:r>
              <a:rPr lang="en-US" sz="2000" dirty="0">
                <a:solidFill>
                  <a:prstClr val="black"/>
                </a:solidFill>
              </a:rPr>
              <a:t>with mental </a:t>
            </a:r>
            <a:r>
              <a:rPr lang="en-US" sz="2000" dirty="0" smtClean="0">
                <a:solidFill>
                  <a:prstClr val="black"/>
                </a:solidFill>
              </a:rPr>
              <a:t>processes</a:t>
            </a:r>
          </a:p>
          <a:p>
            <a:pPr algn="ctr"/>
            <a:r>
              <a:rPr lang="en-US" sz="2000" dirty="0" smtClean="0">
                <a:solidFill>
                  <a:prstClr val="black"/>
                </a:solidFill>
              </a:rPr>
              <a:t>ETHICS related to artificial intelligence and medical treatments</a:t>
            </a:r>
            <a:endParaRPr lang="en-US" sz="2000" dirty="0">
              <a:solidFill>
                <a:prstClr val="black"/>
              </a:solidFill>
            </a:endParaRPr>
          </a:p>
        </p:txBody>
      </p:sp>
    </p:spTree>
    <p:extLst>
      <p:ext uri="{BB962C8B-B14F-4D97-AF65-F5344CB8AC3E}">
        <p14:creationId xmlns:p14="http://schemas.microsoft.com/office/powerpoint/2010/main" val="192896910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t="-26000" b="-9000"/>
          </a:stretch>
        </a:blip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100" y="4876800"/>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990600" y="329801"/>
            <a:ext cx="8001947" cy="1143000"/>
          </a:xfrm>
        </p:spPr>
        <p:txBody>
          <a:bodyPr>
            <a:noAutofit/>
          </a:bodyPr>
          <a:lstStyle/>
          <a:p>
            <a:pPr algn="ctr"/>
            <a:r>
              <a:rPr lang="en-US" sz="2400" b="1" dirty="0" smtClean="0">
                <a:solidFill>
                  <a:schemeClr val="tx1"/>
                </a:solidFill>
                <a:effectLst/>
                <a:ea typeface="Calibri"/>
              </a:rPr>
              <a:t>Philosophy of Mind:  law of physics perspective</a:t>
            </a:r>
            <a:r>
              <a:rPr lang="en-US" sz="2000" b="1" dirty="0" smtClean="0">
                <a:solidFill>
                  <a:schemeClr val="tx1"/>
                </a:solidFill>
                <a:effectLst/>
                <a:ea typeface="Calibri"/>
              </a:rPr>
              <a:t>:</a:t>
            </a:r>
            <a:r>
              <a:rPr lang="en-US" sz="3200" b="1" dirty="0" smtClean="0">
                <a:solidFill>
                  <a:schemeClr val="tx2">
                    <a:lumMod val="60000"/>
                    <a:lumOff val="40000"/>
                  </a:schemeClr>
                </a:solidFill>
                <a:effectLst/>
                <a:ea typeface="Calibri"/>
              </a:rPr>
              <a:t/>
            </a:r>
            <a:br>
              <a:rPr lang="en-US" sz="3200" b="1" dirty="0" smtClean="0">
                <a:solidFill>
                  <a:schemeClr val="tx2">
                    <a:lumMod val="60000"/>
                    <a:lumOff val="40000"/>
                  </a:schemeClr>
                </a:solidFill>
                <a:effectLst/>
                <a:ea typeface="Calibri"/>
              </a:rPr>
            </a:br>
            <a:r>
              <a:rPr lang="en-US" sz="2800" b="1" dirty="0" smtClean="0">
                <a:solidFill>
                  <a:srgbClr val="7030A0"/>
                </a:solidFill>
                <a:effectLst/>
                <a:ea typeface="Calibri"/>
              </a:rPr>
              <a:t>Is the </a:t>
            </a:r>
            <a:r>
              <a:rPr lang="en-US" sz="2800" b="1" dirty="0">
                <a:solidFill>
                  <a:srgbClr val="7030A0"/>
                </a:solidFill>
                <a:effectLst/>
                <a:ea typeface="Calibri"/>
              </a:rPr>
              <a:t>brain connected to </a:t>
            </a:r>
            <a:r>
              <a:rPr lang="en-US" sz="2800" b="1" dirty="0" smtClean="0">
                <a:solidFill>
                  <a:srgbClr val="7030A0"/>
                </a:solidFill>
                <a:effectLst/>
                <a:ea typeface="Calibri"/>
              </a:rPr>
              <a:t/>
            </a:r>
            <a:br>
              <a:rPr lang="en-US" sz="2800" b="1" dirty="0" smtClean="0">
                <a:solidFill>
                  <a:srgbClr val="7030A0"/>
                </a:solidFill>
                <a:effectLst/>
                <a:ea typeface="Calibri"/>
              </a:rPr>
            </a:br>
            <a:r>
              <a:rPr lang="en-US" sz="2800" b="1" dirty="0" smtClean="0">
                <a:solidFill>
                  <a:srgbClr val="7030A0"/>
                </a:solidFill>
                <a:effectLst/>
                <a:ea typeface="Calibri"/>
              </a:rPr>
              <a:t>the universe at </a:t>
            </a:r>
            <a:r>
              <a:rPr lang="en-US" sz="2800" b="1" dirty="0">
                <a:solidFill>
                  <a:srgbClr val="7030A0"/>
                </a:solidFill>
                <a:effectLst/>
                <a:ea typeface="Calibri"/>
              </a:rPr>
              <a:t>a quantum </a:t>
            </a:r>
            <a:r>
              <a:rPr lang="en-US" sz="2800" b="1" dirty="0" smtClean="0">
                <a:solidFill>
                  <a:srgbClr val="7030A0"/>
                </a:solidFill>
                <a:effectLst/>
                <a:ea typeface="Calibri"/>
              </a:rPr>
              <a:t>level?</a:t>
            </a:r>
            <a:br>
              <a:rPr lang="en-US" sz="2800" b="1" dirty="0" smtClean="0">
                <a:solidFill>
                  <a:srgbClr val="7030A0"/>
                </a:solidFill>
                <a:effectLst/>
                <a:ea typeface="Calibri"/>
              </a:rPr>
            </a:br>
            <a:endParaRPr lang="en-US" sz="2400" b="1" dirty="0">
              <a:solidFill>
                <a:srgbClr val="7030A0"/>
              </a:solidFill>
            </a:endParaRPr>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2133600"/>
            <a:ext cx="4038600" cy="2423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733800" y="4705461"/>
            <a:ext cx="7327604" cy="923330"/>
          </a:xfrm>
          <a:prstGeom prst="rect">
            <a:avLst/>
          </a:prstGeom>
          <a:noFill/>
        </p:spPr>
        <p:txBody>
          <a:bodyPr wrap="square" rtlCol="0">
            <a:spAutoFit/>
          </a:bodyPr>
          <a:lstStyle/>
          <a:p>
            <a:pPr>
              <a:buClr>
                <a:srgbClr val="FF0000"/>
              </a:buClr>
            </a:pPr>
            <a:endParaRPr lang="en-US" dirty="0">
              <a:solidFill>
                <a:srgbClr val="0070C0"/>
              </a:solidFill>
              <a:latin typeface="Times New Roman"/>
              <a:ea typeface="Calibri"/>
            </a:endParaRPr>
          </a:p>
          <a:p>
            <a:pPr marL="285750" indent="-285750">
              <a:buFont typeface="Wingdings" panose="05000000000000000000" pitchFamily="2" charset="2"/>
              <a:buChar char="ü"/>
            </a:pPr>
            <a:r>
              <a:rPr lang="en-US" dirty="0">
                <a:solidFill>
                  <a:srgbClr val="002060"/>
                </a:solidFill>
                <a:latin typeface="Times New Roman"/>
                <a:ea typeface="Calibri"/>
              </a:rPr>
              <a:t>Both govern neuronal and synaptic function</a:t>
            </a:r>
          </a:p>
          <a:p>
            <a:r>
              <a:rPr lang="en-US" dirty="0">
                <a:solidFill>
                  <a:srgbClr val="002060"/>
                </a:solidFill>
                <a:latin typeface="Times New Roman"/>
                <a:ea typeface="Calibri"/>
              </a:rPr>
              <a:t>    &amp; connect brain processes to self-organizing processes</a:t>
            </a:r>
            <a:endParaRPr lang="en-US" dirty="0">
              <a:solidFill>
                <a:srgbClr val="002060"/>
              </a:solidFil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7386" y="2017087"/>
            <a:ext cx="1773072" cy="1328093"/>
          </a:xfrm>
          <a:prstGeom prst="rect">
            <a:avLst/>
          </a:prstGeom>
        </p:spPr>
      </p:pic>
      <p:sp>
        <p:nvSpPr>
          <p:cNvPr id="9" name="Rectangle 8"/>
          <p:cNvSpPr/>
          <p:nvPr/>
        </p:nvSpPr>
        <p:spPr>
          <a:xfrm>
            <a:off x="1219200" y="1472801"/>
            <a:ext cx="8229600" cy="400110"/>
          </a:xfrm>
          <a:prstGeom prst="rect">
            <a:avLst/>
          </a:prstGeom>
        </p:spPr>
        <p:txBody>
          <a:bodyPr wrap="square">
            <a:spAutoFit/>
          </a:bodyPr>
          <a:lstStyle/>
          <a:p>
            <a:pPr marL="285750" indent="-285750">
              <a:buClr>
                <a:srgbClr val="FF0000"/>
              </a:buClr>
              <a:buFont typeface="Wingdings" panose="05000000000000000000" pitchFamily="2" charset="2"/>
              <a:buChar char="q"/>
            </a:pPr>
            <a:r>
              <a:rPr lang="en-US" sz="2000" dirty="0">
                <a:solidFill>
                  <a:srgbClr val="0070C0"/>
                </a:solidFill>
                <a:latin typeface="Times New Roman"/>
                <a:ea typeface="Calibri"/>
              </a:rPr>
              <a:t>Research in 2013 discovered quantum vibrations in neuron microtubules</a:t>
            </a:r>
          </a:p>
        </p:txBody>
      </p:sp>
      <p:sp>
        <p:nvSpPr>
          <p:cNvPr id="10" name="Rectangle 9"/>
          <p:cNvSpPr/>
          <p:nvPr/>
        </p:nvSpPr>
        <p:spPr>
          <a:xfrm>
            <a:off x="1133634" y="3505200"/>
            <a:ext cx="2286000" cy="2308324"/>
          </a:xfrm>
          <a:prstGeom prst="rect">
            <a:avLst/>
          </a:prstGeom>
        </p:spPr>
        <p:txBody>
          <a:bodyPr>
            <a:spAutoFit/>
          </a:bodyPr>
          <a:lstStyle/>
          <a:p>
            <a:pPr marL="285750" indent="-285750">
              <a:buFont typeface="Wingdings" panose="05000000000000000000" pitchFamily="2" charset="2"/>
              <a:buChar char="ü"/>
            </a:pPr>
            <a:r>
              <a:rPr lang="en-US" dirty="0">
                <a:solidFill>
                  <a:srgbClr val="002060"/>
                </a:solidFill>
                <a:latin typeface="Times New Roman"/>
                <a:ea typeface="Calibri"/>
              </a:rPr>
              <a:t>microtubules are part of the cell scaffolding</a:t>
            </a:r>
          </a:p>
          <a:p>
            <a:endParaRPr lang="en-US" dirty="0">
              <a:solidFill>
                <a:srgbClr val="002060"/>
              </a:solidFill>
              <a:latin typeface="Times New Roman"/>
              <a:ea typeface="Calibri"/>
            </a:endParaRPr>
          </a:p>
          <a:p>
            <a:pPr marL="285750" indent="-285750">
              <a:buFont typeface="Wingdings" panose="05000000000000000000" pitchFamily="2" charset="2"/>
              <a:buChar char="ü"/>
            </a:pPr>
            <a:r>
              <a:rPr lang="en-US" dirty="0">
                <a:solidFill>
                  <a:srgbClr val="002060"/>
                </a:solidFill>
                <a:latin typeface="Times New Roman"/>
                <a:ea typeface="Calibri"/>
              </a:rPr>
              <a:t>protein polymers inside brain neurons</a:t>
            </a:r>
          </a:p>
          <a:p>
            <a:pPr marL="285750" indent="-285750">
              <a:buFont typeface="Wingdings" panose="05000000000000000000" pitchFamily="2" charset="2"/>
              <a:buChar char="ü"/>
            </a:pPr>
            <a:endParaRPr lang="en-US" dirty="0">
              <a:solidFill>
                <a:srgbClr val="0070C0"/>
              </a:solidFill>
              <a:latin typeface="Times New Roman"/>
              <a:ea typeface="Calibri"/>
            </a:endParaRPr>
          </a:p>
        </p:txBody>
      </p:sp>
      <p:sp>
        <p:nvSpPr>
          <p:cNvPr id="11" name="TextBox 10"/>
          <p:cNvSpPr txBox="1"/>
          <p:nvPr/>
        </p:nvSpPr>
        <p:spPr>
          <a:xfrm>
            <a:off x="1447800" y="6477000"/>
            <a:ext cx="6598922" cy="369332"/>
          </a:xfrm>
          <a:prstGeom prst="rect">
            <a:avLst/>
          </a:prstGeom>
          <a:noFill/>
        </p:spPr>
        <p:txBody>
          <a:bodyPr wrap="none" rtlCol="0">
            <a:spAutoFit/>
          </a:bodyPr>
          <a:lstStyle/>
          <a:p>
            <a:pPr marL="285750" indent="-285750">
              <a:buFont typeface="Wingdings" panose="05000000000000000000" pitchFamily="2" charset="2"/>
              <a:buChar char="v"/>
            </a:pPr>
            <a:r>
              <a:rPr lang="en-US" dirty="0">
                <a:solidFill>
                  <a:prstClr val="black"/>
                </a:solidFill>
              </a:rPr>
              <a:t>Theory of Orchestrated O</a:t>
            </a:r>
            <a:r>
              <a:rPr lang="en-US" dirty="0" smtClean="0">
                <a:solidFill>
                  <a:prstClr val="black"/>
                </a:solidFill>
              </a:rPr>
              <a:t>bjective Reductions </a:t>
            </a:r>
            <a:r>
              <a:rPr lang="en-US" dirty="0">
                <a:solidFill>
                  <a:prstClr val="black"/>
                </a:solidFill>
              </a:rPr>
              <a:t>is highly contested</a:t>
            </a:r>
          </a:p>
        </p:txBody>
      </p:sp>
    </p:spTree>
    <p:extLst>
      <p:ext uri="{BB962C8B-B14F-4D97-AF65-F5344CB8AC3E}">
        <p14:creationId xmlns:p14="http://schemas.microsoft.com/office/powerpoint/2010/main" val="478856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1031" name="Picture 7" descr="graph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3657600"/>
            <a:ext cx="2470839" cy="14726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66800" y="-35832"/>
            <a:ext cx="7498080" cy="1143000"/>
          </a:xfrm>
        </p:spPr>
        <p:txBody>
          <a:bodyPr>
            <a:normAutofit/>
          </a:bodyPr>
          <a:lstStyle/>
          <a:p>
            <a:r>
              <a:rPr lang="en-US" sz="2800" dirty="0" smtClean="0"/>
              <a:t>    </a:t>
            </a:r>
            <a:r>
              <a:rPr lang="en-US" sz="3200" dirty="0">
                <a:solidFill>
                  <a:schemeClr val="accent1">
                    <a:lumMod val="75000"/>
                  </a:schemeClr>
                </a:solidFill>
              </a:rPr>
              <a:t>This course integrates:</a:t>
            </a:r>
            <a:endParaRPr lang="en-US" sz="2400" dirty="0">
              <a:solidFill>
                <a:schemeClr val="accent1">
                  <a:lumMod val="75000"/>
                </a:schemeClr>
              </a:solidFill>
            </a:endParaRPr>
          </a:p>
        </p:txBody>
      </p:sp>
      <p:sp>
        <p:nvSpPr>
          <p:cNvPr id="3" name="Content Placeholder 2"/>
          <p:cNvSpPr>
            <a:spLocks noGrp="1"/>
          </p:cNvSpPr>
          <p:nvPr>
            <p:ph sz="half" idx="1"/>
          </p:nvPr>
        </p:nvSpPr>
        <p:spPr>
          <a:xfrm>
            <a:off x="1732287" y="925513"/>
            <a:ext cx="3657600" cy="4663440"/>
          </a:xfrm>
        </p:spPr>
        <p:txBody>
          <a:bodyPr/>
          <a:lstStyle/>
          <a:p>
            <a:pPr lvl="0">
              <a:buClr>
                <a:srgbClr val="629DD1"/>
              </a:buClr>
            </a:pPr>
            <a:r>
              <a:rPr lang="en-US" sz="2000" b="1" dirty="0">
                <a:solidFill>
                  <a:schemeClr val="bg2">
                    <a:lumMod val="75000"/>
                  </a:schemeClr>
                </a:solidFill>
              </a:rPr>
              <a:t>Philosophy of Mind	</a:t>
            </a:r>
          </a:p>
          <a:p>
            <a:pPr lvl="0">
              <a:buClr>
                <a:srgbClr val="629DD1"/>
              </a:buClr>
            </a:pPr>
            <a:r>
              <a:rPr lang="en-US" sz="2000" b="1" dirty="0">
                <a:solidFill>
                  <a:schemeClr val="bg2">
                    <a:lumMod val="75000"/>
                  </a:schemeClr>
                </a:solidFill>
              </a:rPr>
              <a:t>Humanities</a:t>
            </a:r>
          </a:p>
          <a:p>
            <a:endParaRPr lang="en-US" dirty="0"/>
          </a:p>
        </p:txBody>
      </p:sp>
      <p:sp>
        <p:nvSpPr>
          <p:cNvPr id="10" name="Content Placeholder 9"/>
          <p:cNvSpPr>
            <a:spLocks noGrp="1"/>
          </p:cNvSpPr>
          <p:nvPr>
            <p:ph sz="half" idx="2"/>
          </p:nvPr>
        </p:nvSpPr>
        <p:spPr>
          <a:xfrm>
            <a:off x="4480632" y="925513"/>
            <a:ext cx="4495800" cy="4663440"/>
          </a:xfrm>
        </p:spPr>
        <p:txBody>
          <a:bodyPr/>
          <a:lstStyle/>
          <a:p>
            <a:pPr lvl="0">
              <a:buClr>
                <a:srgbClr val="629DD1"/>
              </a:buClr>
            </a:pPr>
            <a:r>
              <a:rPr lang="en-US" sz="2000" b="1" dirty="0">
                <a:solidFill>
                  <a:schemeClr val="bg2">
                    <a:lumMod val="75000"/>
                  </a:schemeClr>
                </a:solidFill>
              </a:rPr>
              <a:t>Cognitive Science/Psychology</a:t>
            </a:r>
          </a:p>
          <a:p>
            <a:pPr lvl="0">
              <a:buClr>
                <a:srgbClr val="629DD1"/>
              </a:buClr>
            </a:pPr>
            <a:r>
              <a:rPr lang="en-US" sz="2000" b="1" dirty="0">
                <a:solidFill>
                  <a:schemeClr val="bg2">
                    <a:lumMod val="75000"/>
                  </a:schemeClr>
                </a:solidFill>
              </a:rPr>
              <a:t>Critical Thinking</a:t>
            </a:r>
          </a:p>
          <a:p>
            <a:endParaRPr lang="en-US" dirty="0"/>
          </a:p>
        </p:txBody>
      </p:sp>
      <p:sp>
        <p:nvSpPr>
          <p:cNvPr id="4" name="AutoShape 4" descr="data:image/jpeg;base64,/9j/4AAQSkZJRgABAQAAAQABAAD/2wCEAAkGBhQRERUUEBQWFBUTGRgWGBgYGBgXGhkUFRYYGRgaHRgeHiYfFxojGhUVHy8iIycpLCwtFh8xNTAqNSYtLCkBCQoKDgwOFw8PGiwcHBwsLCwsKSwpKSwsLCwpLCwpLCwsLCwsLCwsLCkpLCwsLCwsLCwsLCwsLCwpLCwpLCwsLP/AABEIALoBDwMBIgACEQEDEQH/xAAbAAACAwEBAQAAAAAAAAAAAAAABAIDBQEGB//EAEQQAAIBAgQCBwUGAwUIAwEAAAECEQADBBIhMQVBEyJRYXGBkQYyobHRFCNCUsHwM2LhJHKCsvEVNENTc5Ki0kRjgwf/xAAWAQEBAQAAAAAAAAAAAAAAAAAAAQL/xAAbEQEBAQEBAQEBAAAAAAAAAAAAARFBITESAv/aAAwDAQACEQMRAD8A+k2vbhcypcTIzXXt5c0yga4lp106wZ0CkGMpJB0gmR9p7xJC2rZ+8t2wxuMBF4gKYCGSDmkSNMp/FA0OJ8DsNbGbDrdyZsojUdM33mU8pJzb7qDuBFFogIF+yXAqsH5N11Mq0lpZtAefISYrXmnCa+1d18I2Jt27RFlGNxWdhLJbzMEIU7Ega7mRpue3vabEBlVbGdnW4wAW6pHRG0PduLbkHpRrIGlTtcOtZXAwTKHVsyn3WhCo0BPXKgLmAJiBMRXEwFqQ32O7mAYDMSZBiQTmIKnKuhnbarv8oqb23m3be2gY5lS6pzKQ5yZ1QESSvSA6gA6CRM1Rgvbq5dw6X0tIVc2UgNcZlu3PfUoLefqgg+6JkRI1rS+z2xdF4YN85A1AXQrKiUzASFVYaJjKOUCm5gbLZZwFwZFRAQFU5EgoJDgkLGk7axuaks6tdX2hxB6Qi1bIslAQTcRn6QKYVWQFX6wADbnTSZr0tZXCeFWV+8SybbE6hpJkdWYJIBI5jWK1alzgKKKiXExIkyQOcDf5j1qCVFUPdzo3RMJ1AMZhI30kTHjuKX4TxDpU10dOq4iCG56UF645TcNrXMFDHQgQTAgnQ+XZTFeYv4VhcFlmYMAWtXixLOxMspOwGsZdIgRvFbeB4itwsuuZDBzCCYiTHZJ+I7aByiiigKKKKAooqF68EUsxgKJJ7hQI8SxzB7dq0eu5k6ZgqCZJHIGI5c42rRrI4OCQ+Iu6G5qB+W0vujxO58tq7wa411nvEtkbS2smMg1zRMSe3xFBrUVn4riB6ZLVuCx6zyCYt6/EmtCgKKKKCF26FBZjAG5rHw/HSSblyEsk5LYjM7tMZgBqBuIio8QY5/7SwCZ8ttBIDsRKZm5EmRrAlec01w3AsT0t/wB8ghU5W1J2HftJoNOilr3EbaOqM4DMYC7nXaRyHeaZoCiiigKKKKAooooCiiigKKKKAooooOMwAkmAOZrL4jhTfVLuHYB06yNB1EERy37+/trUInesbP8AZHgqegck5hJyNvqoEIm40B7SaBXC4/KzXlORBIv22zfd5Zh1+OgGs91aNzBlnt37RKkjrqQRmQgfhOz6Acu/aKliuHE3Fu2oDGFednt85jcgbU8tzWDofmO6gox2BS+mVttGBGhBGxB5GlrHDjnRrhhwW9wtBWIGadW0ie2BMwKeTRiOR1H6j9fM0WtSW8h4A/qZ+FVFtFFFRRRRRQFY+NuDEXPs8ZkAzXGDRBVhCbENMajStilcNaVM5ChSWJaBuTt5kEeZoFOJXBccYZSykgOzKFICqw6pk6ZttPlT1+6tm2TEKi7DsA0AHwqvBcPW2XYCGuHM2s+Unl9aVxVq5dvqsMlu0Q+YMRnMbaHYcwd/SgOCYFgWvXf4l0CR+UCYHPkRp3CtWiigKhdeBpudB41Mmlxc1k6k+6OcdvdP0qxFgQAa8tST29tKYyxcu6W36NCCD1RJJiI5gRm7OVMkRrcI7hOg+p76708+6Ce/Yep/SaYFsNgLVgFtAfxXHInzY7CfKlhxd7xjCpKgjM9wFV7SBzJ5HsJGlRxXD7YuB8RcYgkMqEnKpHPwBI3gagGZoX2gUnLYtPcj8qwoHjy1+vZMVs0VjXMbeJGbosP1kgM4YsuYgr4mViOdbNAUUUUBRRVd6+qCXYKNpJAE+dBZRUOnX8w9R++R9KkDO1AtxG5cVJsqGadj2Qe8bmBvpM6xBrwHGLd3QGHGhRtGBiSI+lPUnjuE270FhDCCGU5WEbaigp4hw12cXbL5biiIaSrL+UjlrzGvwjmE4x1smIU2nnSfcbsyvsTHhUXxV2wT0i9Ja5MsllEa5hzA7fWmg1rE2z7txDIPPuPeDvQN1XiMOtxSriVYQRUbKheoBAAGX+6NI8tPUVY9wCJIEmB3mCYHaYB9KBXBWTZQIczhdjp7s6Dt0GnParnuA6FW9DV1FVCVy4RtmMaiVaR5xBEaa9u9V4Pi9oqoDrJJTfZ1IDK35TJAgxqwG5FaNeb47wBlufa8GoN0QbtknKuICe73LfUe650PutpBRb4Y9JRWD7N+0iYhQCTJJAzAA5l0dGGVclxTMoQCO+K3qiiuE12s/igFyLOdkZ+sIBIKqRmBMRGokSNxQQv8dTohct9bM4RQZTM2aDuNtG120pf2fx7YtGvxktux6GNS9pQFF0yNM5DFf5Cp3JFea4mPtmIXB2RFsrDMJGTCqxW+QTEPdMWgRrDuwMoa99bthQFUABQAABAAGgAHIVdEPs45lj/iI+VTRANAIqVFNHCa8/xj2wSwJiAWKBmB1dTGVEHWuvIIyqJnlvD3GcM9+0VsFFaQRcdSwWDqyqGUs0TGoHfVXCPZi1YfpWLX8QRBv3SGuR+VdAtpP5UCjtBOtQVcLxeKxFsNcsiwNIDn7xxAljbEi0CfwlmPaBtWimHYb+fWInzCz8acorX6TC6WyNkWe2dfWJqeZ+xf+4/+tW0VNMJ4zDFlJhHZdUDLpmpU8JuOALt9o06tsBB3iea9x7B3zrUVFIYfgVlIhAxEat1joABvtsNuyn6KKAooooCk+JX7KgdOViZGYSJHPyme7flTlU4q4iibpUCQBmiJ5b+HwoMREwGcAC3LEEQGyzrr+UayPGB2VrYfD2goW3lAUQApiBvyM8zXc1kkD7uSRlHV3EMI+Bph7YO4B8RNWCGRhsc3cf0P1mpJcnxG4O4qPREe6fI7f0+XdR72o0I+Hce0fvvoi2lU4eqsXTqswAMDSBP4e3Xffvq+289xG4qdRS7o+hGUkeI8RzrzmL9p7VwjD4qxctXWn7t4llA9604OW8NdQpkCcwGx9XSvEuF2sRbNu/bW4h/CwkSNiOxhyI1HKrozLXErgZ3T7+2SNFENb02ykSeXnO21auC4gl5ZtsGjftB7CORryeM9ncThSXwjtiE16jMq4hQY0W83VvjQaXYb/wCw7HW9n8XYxJ6VCOntjLdXK1p0dhtctNDKd4JGupGlQb1FFFB5X2o9lyzHE4Rfvo+8tzlF9REa7LeUKMrHQgBW0gq77Me0S4lAsksAdcpQ9UhXDKf4dxW6rKdQa3aQXhVu3ee/bWHuBRcgmHCe6xXYuBpmiSAByEA/WV7TYvosNcdmCIATcc/gtgEswH4jyAGpmtQGdqpxNsNlVgCCZIIkdXUfHKfKgxfY7hLW7bXrylb2JysynU27aiLVmf5FPW7Xe4fxV6Giig4zQJNV5M3vbch9fpQvWM8ht3nt+nr2VbV+IKKKKiiiiigKKWxHErduc7qCOU66929XNdA752A50E6KVxSXWQ5GVG0jnGonUjskbc96V6HFQBntSI1ynXUaegI8+7UNSilcEl0ZumZG2y5QRHbMnWmqAooooCse/wAawzkpcM5WYQyk9ZCynlyiZ7CDWxWYuCxAVR04kbt0Y16xMxOhgqP8PfABfhxwbOBZCZokQpGgEdkc48z31rfZl5ADw0+VIYXh15XJa8pUySBbClpgCWB5AR5Cn+g7GYec/OasQdGw90z3H67+s1zNOo0YcjzH07/612WHY3hofQ6H1FGZW7iPIj9+lUcJnrLy3HaOY8R+96tVpEjnVGYg67n0bw/m7v2JI0be63wJ+p+PjTBdRRUGvKCAWAJ2BIkz3eR9KyqdVvZBM7HtG+nzGp0rpvL2jnzHLf0rucTEiez9+I9aCHSFfeEjtH6jl+9qsVgdRrXarazzHVPdz8Rz+dVFlFVdKR7w8xt5jcfvWrFadqiq7WhK+Y8Dy9QfUUXfeXxI/wDEn9KG98eDfNaQx/H8Nb0uYiyjAjRrqKdxOhPZNVGpVd47Abtp4Dmf3zIqjB8Vs3v4N23c/uOr/Imrk1Yns6o+Z/T0pFWARtXag90Dc+W59N6j0jHZY/vH9BP6UwW1wmq+iJ3Y+Qj6n40DDL2T3nU+poPNcT9rsrPath3vI8ZbNp7/AFCsqWKqUQmVJDMumkjekhZ4liCZti0h0HT3QDHImzYDBjvobor28UVB5HC+wbTN/FXDJkrYVcMv/eM14eV0V6G1wtLYAQHQAdZmYkAQJZiWJgbk68+2naKsuGM7GYa04GdmGU5h1mkMAdd9IEms37NhoIbFMQO296eMH4gdgr0F2yre8obxANVLw+2NraCP5V+lQV4DAC2SVdmDBYDNmjLOxOus05XAKqvYxEIDsqlpiSBMRO/iKC6ilP8Aa9n/AJtvn+NeW/OmLV0MJUgg8wZFBOsu5wp8xK4m4uckx1SJJmBI2AER/pWpVOJwi3BDiR4kbgg7dxI86BXDcPdWBN92HW6pC65vKdOVN9G3Jj5gfpFK4fgVi2ZS2Ae3UnaOZ7Ka+zL2CrEEP/KfIj9TUXk+8k+BB+cRUvsqflHoKPsqflX0FXYKWJiOtHYwLfESfWaWuYvL57g8/WCfQedPjDJ+VfQVNbYGwA8qv6iZWXZ9oLUwzR5Ex5xqO/8A1rz+P/8A6Fgi+l2w+UiG6cLtrJEcm8dpr21cipbL8Wb187ue2/D3YyLEkkknEAAyWMyBqZ7Nppnhftvw+24yvhrQ1UsL4Y5SJ2jXVV9a93FEVlVYxSfmHrR9pXtFW0VfBV9pXt+dZPtFxb7PZL2Rmus9u1bUyqm7euLbTOY0XM4JI1gGNa26Q4ngUxVprNxc1txDHUbGQVI1DAgEMNiAQZFIj57xLFWFuuOJdLjCmfOWbLYBSyLoVMMpyCQSB0kkx7zaxrYfEYS1blMFYUi+uHKW1se+yqwyMABc6rjQaiGmApNOnhmMsP1VsY4LJVrkWMQobTVwjW7rEAAmLcxrNQPEGVVV+FYgKplVVcG6q07qBf0Mk6wN6ow+IcSwDEC9w+0WIGU5LGpa89pCLgAKqWtuc+kDL+ap4Pips2b2IwT3egw6rcuWLtzpVa0U6R+jdiz2Lyp1shYr1lBCkkrtvjbz6Jwu4ZBSbz4W2uU6lTluXGynSRlO21Fj2Xu4glsX0KWy2ZsPYU5brI2nT3iA15ZBOUKoPPMNKD09q8gGhAnXXQnxJ19asGIU7MvqK6lye4jcVIqDvUHaKq+zL+Uego+zjtb/ALm+tPBbRVXQn87f+P0oyN+b1H0IoLHmDG9IXMTfXLFpX6ozQwXryJiZ6oGY+Y76zOO+z2IxFwMl6wihcsPh7jtznrLiE0PZFZr+xOLJn7Vhx2gYW9B7P/l95Okd81FeqwOIutPS2xaiI64ad5mNuXrTRNeNHsZihtiML2f7pe+X2yvSJh7sDpHV4AnImTWNSAzNz1gnSrJqU1GbfRezafHu7qpuCzOVhbnsIXZvrFTRFbfrHmG/9Tt6VTdwNhyVZUJEErpp2Ery8aUiJTDSFIsyZIEJrMSfiPUVfZxFoCEZIk7MNySTz3kk+dL/AOyMMv4LY210G+g1848++pWuC2NCtpO7QHuqKfooooM7EriQ7G2bRUxAYMCIXXUby3bUYxc/8AD/APQxp5c606Rxli8Xm1cVRAEMubWTOmm4I58ttZAVAYuRJsRm2AfVeevbT5dh+GR3HX0gfOksJZxAb7y4hUDku5I+ABjnrrtTkuOQPhofQ/WrBYrSJFdqjpNZG/4l5+Mc/LergZ2pR2ikb167mcBQq5WyuSIDQMpMnbVtIPu761iNis7dbFO7GB0eHG+UyYMRzEnTTsBqD1NFeP4Z7Q4W1iBaUqtxzkINwXL7EHqlraFioknU/ACvV9KT7qnxOg+vwoLara8JgansH69lc6In3j5DQfX41YqgCAIFVFfRE+/6Dbz7fl3VYzQJOwrtVXNSF8z+g8z8jT6O2V0k7nU/TyEDyrmJ93zX/MKtqrE+6adFtVYfY/3m/wAxq2qrO7D+b5gH9aKk9sHxGx5io9IV97b83Lz7PlVtFAUVV0Me4Y7uXpy8qOnj3hl+Xr9YpiLaKouY1FcIWAYqXj+VYkk7Aa86sS6G2IMaGDMGoqdFFFAUVxmjU6UljOJFIFu29wsCRlEDQgak6CZ+FA49sHcA+Imk8RwWzcMvbDc9ZiYjbYaADvgdgqOGfEM8uttEB1AJZiIOs6Aaxy7a0KDOHs9h5nol3nnv699NYPBJaXLbGUSTGp1PjV9FAUnxDh3Sx13QrIBQgHWNZjQ6ehI505RQZdzgZJJF++DBA6+gnujw9KhiOF5EZjiL4AEk5piIkwBPafOtS8xCkqJIBgbSY0FZbcRvnQ4UnaR0iEQZHMQdtaDuCS3nOXEs7Q0gurAdZZOWIUgwP8VOlwP+L/k+lZ9lrgbTBqp0kh01BaTsJPb+xOnnOwT1IA+En4VYlUXWJHbHMrEd+bMvwpUPiM33QQjnnkD4az5U+UJMEyfgvh/N4/0N6rAgVr9Yma8zxX2cxGIvZ+ksWlgAno2vPOoMZ2FtRrpKNz21mVr2BsEf2h72JjlduRb8OgthLMeKV6WisNFsDw61YXJYtpaQfhRVRfRQBTNFFAUUUUHHaBJ5VC0vM7nU/TyFc949y/Fh9Pn4VbVFWKxAtoztsoJ03Mch3nalsXxFFtI7nILrW0GbfNddVVdJ1JYCqeOpnCW8uYOwBhkWBzMMDngEmAJBAOm4wLl44jiGHs/8Ozcu4gLAAC4e2LCRHI3MRmH/AEfKoPZ1UujnvAPmND81q2q7w2I5fI7/AF8qsFlFKYzGQItlDdZZRSwGbv31GtRs8TBudGwKvEiQQrQBmyk7xPwPYagdooooMXi3swLzZ0v37DZcn3bKUKmdDZuK9szJnqgntrFf2ex9gHoHsXZMkqGwtwxm3I6W23vnTIg0G0V7Sig8S/tdibA/tOHvJEElrPSqRz+8w5dUHe4XfXbX1VriiMOoQ3gZAPjH9e6nKou2BOYDXnGhPn2/OrM6l1FWkyQzHwgDwDR61VjL18FeitoRrmloO6xHLbOPGKYUNEqwYd4/UfSqMTevD+HbVtt3jtnWN/djTt1pSKxisRImykaSekk6tB0y8hrWjWYMRiZH3VuNJ+8JO+o93s1rTqKKKKKApXH4Z3ChLhtkGSQJkZSI+IPiBTVFBlf7OxEf71rP/KWI00ie46zzqw4G9Mi+fcy6ovv55zxMe71YjzFaNFBlfYcTJ/tAj/pL3R+vP+jtnDsFhrhbfWACZJPhsY0HKmKpuYxFYKWGYgkLzIHd++fZQWIgG1SqrpuxW+A+BM0faV56eII+e9XKi2iiiooope/jlWQCGcBiFncqAY7icy6b615DF+0V7FubWDQuQSr5WAtIRyu4gZhI0lLeZtwQBrQei4v7QpYDbEqJbMwREUbl3Oijx5kDnSvs7xm5is5KOLUyl0r0auDytqxzleecgA5urmjNVXDfYxQVuYxvtNxIKArls2iohTbtEmWAgB7hd9NGA0r0lBwCNq7RXGMCgxcdiB9oZjqMPaLf42/WAPUbc8f2CsFruJvN+Do8MvbFtTec9xz4kqRyNqOVPYsK2GuXYKIxzXCWGllC1xipHYS2889wBTHsRhWTA2TcEXLwOIuDsu4lmvOPJrhHlQbtFFFB5rjXsgXdr2FudFdbVleXsuQAASs5rT6Dr2yp7Q21ZJ4yysLHELTKxMIGYHOYMmzfAVbp7EaLmxyiJr3dUY3A27yNbvItxGEMrgMpHeDoaDFwnEHVSbLjEIBououglgIbTQAGSYnTavQ15I+ylzDXUuYe4bllDrauu+ZFE/w72rMo/JczdgZRpXoxiyfwx4yfkCPjVktTTVFLp1t3nuXq/wBfjVOPwBZD0btbYagqTqRtI5idY5xTA9RWfwzioudRwUuqBmU+AMjtFaFRVbW9ZUwefYf699IYuzfBNy3cQCNUcEoAoOzCCJJkkg7Vp1C9aDqVYSGBBB5g70GWnF7qgG5YLKYh7TBwQwmcuhyjt8PJmzxq0yhs2UElet1esBJBnaqbnAEkNbZ7ZAAGVpEKuUdUyNF/Zqi/w/EahjavqdIdcpgiDrrrE+tBtKwOoM12skcAUAG0TZbqkhWJH8wiQD49w0O1a1AUUUUBRRRQZuK+0OzrbyIo0DGSxkDUchrI1BruHwFrDjOx1GhuOROp7Tosk7Duq7iN66qjoUDsTGrZQNCZ7xpHnSljgxYh8U/StyWAEXTWBHW350Gj0/YCfAaepgGjO35fUj9Jri4lTISGgwQsGDGx5DQjeu5WO5C+Gp9T9KqKWtRrlVfByvyEVS+IcbGfQj1yiR3zTAQT1RJH4jrHhPPuFRYbkaxzP4nmB5A/HwrcRkX/AGfbFmcU5FvY2bf3a3IkDpXHXcCWGQEKZ1Brdw2FS2ipbVURRCqoCqoHIAaAeFTtpAA7KlWLdqwUUUVFFFVdPPujN8vX6TUHBOh1P5RoPM7kfPsq4mkPaOyL+Hu2dxdUo2pAyNowka6gkadtadi7mWRp3dh7Kq6GTHYNfMEAeEFtPCo2wQFYfiA8JPI9xPofGteYnTdFQS5PcRuOyp1hoUUUUFeIHUbwPyqKmD3Nr/i5+u/r21LEe43gflXWQMsHYjw+PKrxEMVhhcUrJWdmUwQe0HcUjh8b0JW1eMkgBbkQGPZudttTy1iRNdlmwpCEZrbMBbyj3AZJzToEUDeSTr26ad+wt1CrAMrf6gg/GaiqcfwxLsFpDKQQQSDI5GCCR3fKlsHxRlYWsTC3DOVhorwRt2HUaVRZLYPqtL2J6rak2x2MI90do9OQ0sVhLd9IcBlOoIPoQRt4igZorgEV2gKKKKAooooCiiigKKKKCNwkAwJMGBMSeQnlWOcNexP8Qmzb5ovvNtMnkDqIjbx02qxVx97EECyptJoS7rqQRMBTHbuCRoddpBq7iLOGWFABOyIJZiB2DU6Dc03BbfRezUE+PZ4f6UnhOG2sOCxPWOrXHOpJPadtT8alhuKC6xFpWKgfxCIWQYIHMn6eoNN+VdO2OQ+tcK9YAbKJ/Qfr6CpgBR8Se2uWV0k7nU/TyECqiyiiioqF6+qCXYKNpJAEnQamo9FPv693L+vnWY4+0X4P8OwZ3965ty5DXQ9m0EGmuLcQNpVyAM7sFUGYk7kxqBHPvFA0zcl8z2f1/fiaIP3JP1pbiOMFiyzbkbAn3mO3xrN4di7hdEB6UiLlwtK9GHAhRzJEloP5gNOVRuWkga7nU+P708qjYEr3a+kn9KU4nxFkK27QDXH1AJgZRvJ5ePz2LpIRZ2Cj0AFNFYTWJ1Gx7j8+/wAqsR+R0Pz7xSXC8Q93NcZQEP8AD3DZZ1kbcgfXlFXYvEqGRCYdz1BBOo32Gg5Se2gaoooqKKyDjWw9yL7E2n914AVCJ6rEbCI6x5jvrXqF20GBVgCDuDQdZQwIIBBEEHUEH5iszBcMexci2wNg/gYmUPLJpt3H/XTt2woAUAAaAAQAOwDlUqCF6yHUqwkMII7q6iAAAAADQAaAAVKigKKKKAooooCiiigKKKKAooooCo3AYOUwYMEiQDy051Kigy14SbhBxLZ9BCCQoMayPxGSdYFW4/iaYcRlJMdVVU69wgfv0l+olBIMCRseYnegXwbu4zXUyamFmdJ0JPbHLl8mqKKArjLIg867RQL4PBrZTKgMCTqZJPeTuaz+FW2u3Wv3FK/gRWBBAG5IOkzMGJgmtiigzOL4Iv1ivSKgJFsaEtEbk5TpJGndOtS4dhjatMxzs7zcYGM0nXLppptpWjRQZfB8MxZ71z3rkZRzW3uAdAZExB2jvNV8VvdLcXDoSJOa4ROiDlO2p0rYqlLCh2YKAzASQBJiYk86DrMtpJ2VF5clUfQVmcMwnSXHvuNcxFvrSAFGSRrAnrd25G9bFcAoO0UUUBRRRQFFFFAUUUUBRRRQFFFFAUUUUH//2Q=="/>
          <p:cNvSpPr>
            <a:spLocks noChangeAspect="1" noChangeArrowheads="1"/>
          </p:cNvSpPr>
          <p:nvPr/>
        </p:nvSpPr>
        <p:spPr bwMode="auto">
          <a:xfrm>
            <a:off x="155576" y="-846138"/>
            <a:ext cx="2581275" cy="1771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 name="AutoShape 9" descr="data:image/jpeg;base64,/9j/4AAQSkZJRgABAQAAAQABAAD/2wCEAAkGBhQSERUUEhQWFRUWGBwYFxgXGB0aHRwcHhocHBwfHB0dIScfIB0jGiAeIDAgJCgpLS0sIB8yNTAqNScrLSkBCQoKDgwOGg8PGi4jHyQuMDQsLCwsLC0sLCwvLCwtLCwxLSwvLCwqLSwtLSwvLCw0LCosLiwsLCwsNCwpLCosLf/AABEIAMYA/gMBIgACEQEDEQH/xAAcAAACAgMBAQAAAAAAAAAAAAAFBgAEAgMHAQj/xABFEAACAgAEBAUBBgMECAQHAAABAgMRAAQSIQUTIjEGMkFRYXEHI0KBkaEUM1JicpKxFUOCssHC0fAWJFPhNGNkk6LS8f/EABoBAAIDAQEAAAAAAAAAAAAAAAADAQIEBQb/xAAzEQABAwIDBQcFAQACAwAAAAABAAIRAyEEEjFBUWGh8BNxgZGx0eEFIjLB8RRikhUjUv/aAAwDAQACEQMRAD8A7jiYmJgQpiYmKnFc9yYmerIFKO+pidKKPqxA/PAhbsxmVQWx+BQsk+wA3J+BinFxfUzKI2JQgOAyFlsWLUNe43xU4VxDmASzUpjhBexQVtTrKa9KMf5C/c4HZfMSRlcw0EqBmdp2Yx0I2JKkgOWuIBfTZeZtvgQmfK5tJF1IwYWR9CNiCO4IOxB3GN2FibN8ni0aKenNQuXX/wCZFWl/qYyVJ9Qqewwz4iVMKXipxHOaIpGUrqVGIs7WASL/ADxYljv1I+mAfGHCyRRBr5hOsMb6e1abHcnudtj60DKhZZfjMreVCy70aXcAkXs/rV7Kcbv/ABAF86Mv1DKP8Uiov6E4HxZqLbUjoC5WM7dQs9XUoFbA7E+YepwUhgBvlyXpNH6gkHAhb04tGRdkD3IIH+KtP74sxTqwtWDD4IP+WBT8Ms6iihq86Eq3b+paP/f6jxGsmYaP7wFL6zpbtXq6sQDe247GsCE0YmFzLZ54pipYstGwSTuHYWNRJHTp27fS8MKOCAR2OBCyxMTAriwEQac9TgUgbsCaUfPezfei2JAlQTF1dn4hGgcs4GganF2QPcgb/tiiPFOX/rI3qyjAX9SK/wCx6YTJEshy2pmOolhVKwAfV7BrYEdqobBNt0akRiwhtdluizadYINkhrDbH4N98bBhRMErC7FmJaE9ZjOEKGRTIG7FSK38pJ70TW4Brv2xvRrANEWLo9/zwseGuIrHFM0hCxhiy17BTq0qLtaQmwN2D1dWd0nicvfK0qAy0SdWpSQNqIqjf9VhWrftkc3KSFta7MAUx41w5hXBKmwDVj3GFZ87mBUjuIwtm5RV0psctQGY6bbYC9thp3mTz/L1MhlmUOSSAI4RYo6NwNINeZjVsaJ71Vk24mMYpAwDKbBFgj1GBHG8xIrDSwVDG+5IUaxWkWRuTew1L5Sd8CEYJxXl4nEqljItAAk2DQOwO3p84XZJiBcul1KFHZ6RXABYEI41A0pY6dQOk7HuBhXVpZgWjk5TFkXptUFEOzKVAMd0VFMRfbAhP2JgZ4dzLPl0L6tVU2plY3/eXpb6jBPAhTExrgzCuLQhhZFj3UlSPyII/LGzAhTFPiee5cbFaLDSACaALsEUt6hbO59gcXMLviOVS6gxg1/MYkq/LI30UCHUEgsptaBsb3gQieWzTrJy5SrMwLKUUr0igdQLNXUQAb3vtsTi8yg9xfrhSyuZeN2MRRi0YGnR1IEJVSY0N6AdViPUC11oBJxpyWYnXTHE5kkmkkkMx06Tp6EBux1KpcrHuFUgBLFCEV8S8NchZYV16dpYQQvNjLByAe2oMLo7MGddtVgbnftPyaKQ4lD9jG0dH6HV0fvg8ePxgBmDBGdkR6JBI9dtwCQ1E7Ut3RGLz5dGIYqpI7EgE/ripDthVgRtC5T9nHHEzfE3aVijxQ8vLRP35dknc1ZVCNzuwa+wx1vCB9pvgVswBnMnaZ2CmUrsZAvp8sPw++6nY7FPs88cpxLLavLPHSzJ7N/UL/C1GvbcemIaIspcZumvFfPRIUPMVXUAtTAEbf3tsWMDOJ8Si6omNsy9r03ZqtRIFnfYnfF1RAclnSBrDKGropjoIdlKovMBoAVZGnVsdhjbw+cAxoOW+nUQjDQx8pJCnp1rt1avU33vAuRjGOtGiJYlmQhRepixOmlINb0rnrNkbkWJFYSHYsgBB0JZ1MhChGQaaIJBJS9zvvQEIkOKtEobUdLdVuSwohmtWLFW/Cqorn572L+X48mn70iM1Zo2vwA1bnbt3qrq6wIyeRnYKYXMdDUVKaV6u6FSoVqAHtp7Chi1FwNpSC6GKixOkpXm6QAuxGwJYgHYDezQhaM4pGYY0SrKxVhdbCEg323LN+h+cFOB5+y0Z7jcfTsf+B/PFZoHhkLzMBGxt5FFAnYAOK6UAsWSRu1kGqMDIIHDgU1VY9vpgQt0kgUEsQABZJ2AA7knC34i4kp5ToweIMQzIQwDHSFuj7av/wC1i/xvd4lPkOo16FxpKg+9DU1e4B9MC+MCEIWlRW2qiBZ+LPxZJ7AAk7A48/jfr4wOKFHsy7xjXda6uaHasN4QrMZdkiOrUDUn1ckEWSBQtjsPlR8YtnhiRyOcz5Wc6Yl6mmOssvQCSVAPsCezbDqTM34glyrKYIVfmMFjtWYh7ocoN5NVsq6r8hNAE6eocC4IYrkmbmZhx1ufT+yvso+O/wBKA9CMY6uAQ0tkXnZw7+uCy0sK2mDmMoEuWFh1hK83S6gbkq8oO53jXQOsqFbZfNj1cy5UkkQ7DUykMRYYOrSNdENuCWUdqxYzuYj5hBhYBGNblkcU2qk9KPV5StgWR3FHIPHOgKSNmuUKJjOqiw7EAoi7dh1AevpghPleRrHTCNTNINWxXX1xxhbZmXQhNBS4Diz3F4O8K5SxvJLoqNzpckMAo8tMbA+g/Qdhpzs8MComh5pWH3cJon6lR0KPdq9Cd6OF/jfG4YHDcQYT5gUY8pFukd9tQ7Fvlr+AaGFuqAJ1Kg+q4NaJJ2DrmmA8emzF/wAIgSId8xMCFr3RNi3vZoe9YCZziEEjiLLSvnM3T6nA1qFKkGyCkaJdeT1ABBJ3G8T4JxPiygyBMpAPLGxbUfYsALJFeun6YevDXhmHJRcuIbnd3Pmc+5/4DsMUaXE8OP6C1VKNGkz73S/cLgd7tvcPNKOXpmbo0lX6pAmm21+uqirsh1C22NrW942cPduejK6sEYh2YBgA2kMXYDSxDA1T2CbNjsxcf8P8xhKilmDAsmoANQIUi+zA6eoEGgd8Ck8OSFSZFSIDe9ekr27MNZPrvqX8PtZeueiE3Gppxpy40tvdBZKWtiG1CO9VjzH88Us/wl7DZmbc+UWWIFbgBeWoHa71AmvesE+A8OjWV5FmEkhWmCk9rJFhmZu91RA3O2APHeKXK4kZAAxABsFdOwPYjeyb9/ijjDja76FOaYBcdJMDmR6qzAHFNXBJE0FEZjp/qUKaPagqqK29Bgljn3AOLqM1EiSrTMQQpB2Kk6dwDWoDt7Y6DicFWqVqWaqAHbYII5E+ql7cphDeOZ0IgGoqWNbe1G7IIIFeqnVttfbC26kIoj6kALLHYcONWomNwRqayx1ghlUDps7tudyCyjq2I7MKsX3G9gg+qkEHaxhek4ZyDRVBGdvURbmwSo/lsGJa/XanXZcbFRZQTNQ0G/6brVsALUDSZYwtgEBSQbpiQcaudq3fSrFiOdGdq0qoMgOm2JZlJGllpqoAnHscUgtVDIaGqO9VKCWHXQQ9z5iL6hraiBoZthzGYtSqzCkYOE1EkkWCTYVXBNKSp3AIhEosysemSUBY449MRTeIehIb8JICqAwAG4BOo4vcDyTImppCddvo6Sia2L0pAsgXVknYemFfN8VjgPMaW4nHZQ2tmDglQrGgzDTRLdtR7veM58zAdbRTS5ZxIQzIjhK720bLyzt3NA7HfEFwFlMJ4xQyPAoIZJJYokR5jcjKKLHfc/mSfrha4d43dGkTMKHSJgjyxKRpsAqZIzbAEH9bFWMN+XzKyKHRgytuCDYOIDg5SWkKnxjhzyhdDldB1UCy2R26lPbvsQwPqMAZuGygVOobqU69OqwFN2yUdReiC60owU4l4hEU4jtCBG7uCyqRVEG2I2Au/hgfTe14f4oMxl45QwbUosrsCfUgegPf6EYmRMKqVsv0hRCShCaVjPVHbnSADGeWxFWNu1bE7YJ8Gly6kvShmYGlDNR0DvpXTrq7obb/ADgjx/LIImflo0nZdQAtjsLP/X0vCxl0DKyyqmoBmClka1PmXoA6QWobWNQ+h4v1X6p/ihrBLj6f1MYzMU75bNrJek3XcUQR9QdxiZnNpGAXYKCasmhf17DthG/0ksbhg8iitVEMxFixTBSNJ76TqB2qhWDnEM4ZuHNMQEKrzlJBqo2EitRo0QoNGvr64fgMc/Es/wDZTLXDeCAe4n09UOYAdUTzXG8uoppUOrYKCHZr9FRbZtvQA4HcLlOWnGWN8qRS+XvulbtF9FG49ht7Ve4VwwKeaWV2YdJRQqBTv0gE+bYk2boegxW8XLpiSYd4JUcfTVpYfQqTjfJy5nWQ0S7LvVvj8f3Jcd4yJBW5pfMAPcpqH54S89I0h5khA/8ATTUBsD5j8Ajv22vsow+Ty2dNWPxfN+n/AH8e+OT8a8AuvEIo0kRxLIsgZh96iqunT5aK6VYg6gD94CtkHGLE4NjqwxEDMBAnfNv2ppkn7eo2o/4Z4Y7N/FaeYIzpjBFXuBI4X0oCgu52C0Sll1yGdaQva0ATpYbhgCR399rqh3FX3wNm4ESeSplWHStU+lVA2KrppmY1vqJG/v39h4MkWXKysY0jJIdZXAob6iCdIJJNrVe2NlGl2TQ3zO87SqvdmdbTYt0sMk0rxyqP4cA2K8/alJJoqRZIA9gdr1L+d5UbnL5CIMwbWwBqGNuxZgKDEV2YlQR6sNONub43LnG0QExQ3Rf/AFj/AAi7H6+w3Yr5TfXhEEEC84rHCK1RsR1t6cw/jNbaB0/BAAE5y8faYG/29/JXyBh+4Sd3v7eapcDyTtqbLtqZ/wCZnZFvV2sQKfMNh1no2FBwNIvw8FyWUmEhS55O8rhpGJtVJLGwlllG2kbgD2xrXxVJOayWXMg7c2Q8uMfsWNe2x+MaeMLmF0vNyWKqzArFJpB1KdJOthVDVbLRKrWmrFmZSPt0VXF4N9euoRz/AE9DyxJrGg6aNH8ZKrtV7kVj2XjsKsFL9RYoq0bZgCSAP9ki+1iu+2FEZpNCaQh6QCNSUoWmXzMxoXYsA/ljZz1EjlQWII0sOSdZ5np922mvNvW523vF0tHj4wywTUzFRtsVO2qit1sLBB3Ow3NUcDvE3GEf7qpSoCs5jG9nqVbuwdO9D3GNIlbRZjcsaXQEF6NG4LCADv0hdh2xjmSrT7R5lA4XmOoajQYWVMZsgBexBOrf5uwgGSlVmF7co2ofw/ivKljMaZlmZwDrQC1alYWSDewbf1Uel4WeISRpmc0JMg+cIzMpMyKWBBIIQkjYx+UgbY6JkvC8LHUsmYBVgeoaNxv6xqT+WPJvAq65GjzWZhEjtIURk0h23YrqRiLO+xxWr95lThM2GaWs27/ghInh3PA53LcrhLxfeUXZKoFSCb0/hB1d/THYsLOR8DLHMkpzWakZDqp3SiaI3CoDVE7XhmxRohPdULzJ/f7JUxCMTExZUQfO8AUjpRWX/wBJ/L3B6D3Q2AaHTsNgd8CcxGYzsNQH4JG5cgs9RVuxG19LaNzsABTdjF0B2IB+uBCToMglltTKSrsrnSKDSN1AUACU/FpvqPf0EK2cjdUkmhaIo0skyhhJrRwFULuGGlkGsqexO2lcNnHMlKx/8uqaxuWlBKkEi0AFGyN9V7EAeprnmcgMebWSXKSCRAEXTK5VVIW9JHR3LbG/LZBJW+bWEVZNx3JjdE28FyrvEumWFsxJGwln5AKuNYPkBXUApKgsd+5HcYH5jw0uUnhE8sr5Zmuw7RKsu+7KhAqtv7t35TqYvD8b6jz4BCaHKAfXSLtTMNtV7/Su9HBrP5BJo2jkFq3f/gR7EHe8aabc1MEa9WVmVMhg6JU434fLzXpEjWrlr5ZCEgNGSB1I4Sip2IJuu5N+HsiIw4UaFDaRGOyAKoFVsQVo/F16Ypw5bOZUBUCZmIeUM2iQD0F+U1/3Wwxn/p7NHYZFvzlUD9axDQQ8uOm6D63Cgs3EeY/aIcb4UZ0UBqKtqF7g7Eb/AK4C5LwUVEgeUtrUAXvpYEkFdhQNkMPxCu1Ysf6T4ge2UiX+9MD/ALuMhx7NJ/OyTV6mGRZD/h2P74H0qT3ZnDkVGRw3eYVd/CcrXcux9BQ/5MeeKMiYuEzQ6rqPl2fYsFo0O2k6bo/Q4M8K4/DmLEb9Q8yMCrD6qd/z7YCfaXmAuTo1TyKpB7HZmrsfb2/TuGBjWguaT5k+pUsBLwDvQX7HePs0L5OViXgJMd+sV1QsAnQ23bsyj02aPHP/AMBP9B/vrjkeRlbLSLPF0cplaiaDKaLAml7qa8rHqHxfUvFfFY5eGNIrCpEVkBIs9Smtj3HY1iC7Mwjgnvp5KrXbCQjmXiNgkex/Y/8ARf0wA4Ef4jP5if8ADH90n+R/3WP0fB7iud5GXkk9UQkfJrYfmaGBXgjJcnJqzGtZMhJ9tgpP1RVP54s+7wPH9fvkks+2m52+37PpzR7MZhUUu5Cqosk+gGEp3k4jKCQywKfu49wXN1qcjsBvv6eVbayLLynic2lbGUiYFjuOaw3AHx6/Ao9ypXLi/H2Z/wCE4eAXrSzrQVANqB7CuxbsvYAtsFvcHXOnr8evdqxjS2w/Lf8A/I9/Tv03cQ45HkwIol5s5oBEFBf6RQsgeyCybv1LYx4d4TaV+fn25sh7R/gQH0obfkNvcud8X/DvhdMqNR65T5nPz3C3uATuT3J3J7UbxcMLrv8ALrXrvVC8MtT89vwOe/cqGX4tl9fJSSMOvSIwQDtsQq+oHbbtjR4h4xBAqLPIkayto6yACD5h+hq/Sx2wN+0E/wDlgugMrPTEqG09JIIsdJvbXsR6b1jlWe4dLmtPNnnlRAeXr3oHTdF6JuhuQfTfDC6FnzAaro3iLhkaGmzDvayNyy8eryAdgutlIFNWo/vgTyQsyuxkReaCS16hTMS38sLqDOBW+7Hbthdg8QtlJhI2XyyhQQwEMS6lPSVDRrqDE13J+hw/57hAfLxTwRO1rzOW0h21JqrqO253re/Q7gyDKJB0TBDxiHlqeaCPLbbMTqC+Wgb1ECqG5HuMbZOLQrqDSIuk0dRA3ABPfvsR29xjnsma0uGVBHSA6m1gAXEdi0i7FSvrsSvfTvmJw+lmVXuRdemQGwbD0pdjZ6eo+lj5MqV0LLZ+OTyMG2Dbex7HFjC3wGPKTAnLmQHShIDzJQIJUeYDsSdvfDGooYEL3ExMTAhTFfOcQjhGqWRUB2BZgLPsL7n4GMOLRO0EixNpkKMEI9Grb98cuXJVJG0ue0fxBAUKgaVlkVgoLnVIgplALMwDAbg1jm4/HjBgSJJmNdncCrsZmTfxHin8TPGkXNWgxR+qLU2xqnUE9IY+gI1URWJFmZFkCmSUMJKK2h1eVyDqk76VJ2oDUdq2IDhsZjVnRGtCs7E6i+uOldHYoqtI8WpTpveySdVlp4hOus3pK7MrNDrHUt9JDDfSv+WJ+n4x2IDg8AOadl7EAjaegh7Y0WiQyEFkeTaNdR5q1sGBeubQsgH/AGCCeo4ySfMjWA7EtIxDHltpBYHRoDEnSgPybParxozZy7CneFlIIPVKq+ZSSSGK2WC9RNn3N77HVUXVrRApd7tjWutdjR2OoGj617Y6KorGV4nOZU1AlSGLAKxAGo+WgNRHStn09Ae5KfjQX/VTt/diY4DpmCIgFY6iFjioUQHUMWa/xqgJrbsP6sDG4hnIGa2kaPV0kASUNR813IaUatmHoO5xzcX9ToYWoKVQ3IlMawuEhH5PFir5svmgPfkmv88SHxrlWNFyh/toy/vVYocN8XSOgYIsgtAaDRNb6SoCtrUmmH4xXrWGiWBWFMoYexFj98PoYlmJaXUXSBwPwggN/Ic/hY5bOJILjdXHupB/yxo4vxRcvEZHVmAKilAu2IUdyANyNyRgVnfDuUMlIwgm9OU4Rvjpv/IA/OKfEVnijaLNj+IyzCjKnS6D0JHwQDd7Vd3thpe4C48dR4qwY0mx8ND4bEF4vxlsxIkiosDIbDqdUh+CaCj6U3qOxIKR4i46M1moYUzTTMS2uMyMykgg3QZYw2jmChXeq3wzL9nywI+dTPT5mjsHICiMsAwYV5lHVfT27DCn4dRctxDN5YqoEw5kbEDayCu/ell0/FB/cY5mWqKv3vm0iNN198W8F1GvpCmHU26GDOo2+E38UXXw9OIuY4RE0aiylb0ldBcqKfSaY3q9TtuQNSDXBBG9OI5M2u4JAAlRBWok7hCe/wCI4YF4jI+VMAVQroEMhZi/L26QhFBivSSDV70fLhd4c4ph7Sz/AJasxL/0xWtXY6m7IZsJ8wnYenU7VvaDaY8itfCvEkojzXDbJIlR4ARemNgzt/sLIENfND0GPOMLNEsEMM0oEj6Xt2IKBGLWt6PTtVXXpti1w3icDSxlVHMmDDarqO7s+wO31ON/EmBk37RrX5tRP6KF/wAWMVTFVC8bIHnqPVbKeGpwQLyZ7pg+itjxBmf4cZaN0VBsSFKuV9QWU9yTZNAnezuTh38A5vLPA4yyFTG/Ll1UW1hQdyuxFNtVAbgAVWOf+CvAeUzqTh5Zkz0cmqWWGQrtJbRgKbXSFFURdg79sM3hZMrwiOSBJXzc8krSPy01OzHYA0dIIAFi7sk1vWO1h2ub973yCLLiYp7HkspsLSDfrqE+5icIpZjSjufbFGXxFAp3f1VRQLWWrSFIBBJ1Dt6b+mA8n8fmkZGjhy8TgqRIDK5UijsCBuPQ1gFxTKHLF+dRANpK8caJqILCqiI1FzW5sHftWNgdN1gLYT5luKxSKGRwVNAH3s0K9xe19r2wqS+EstJIVizLrqJ+7UIwXsxAtSQBY7nawPYYoS8Sj5REL2bBGkqNwyH8CBh+LYeqjve+SZzkssnlNsVJ5aCnNd2ADEqqdjtibEKlii+Q4fkYhzWmWbQNepypCA11BVAUea9VX1GjucF8z4mgQMQ2vRs2gXR1hK+uo/lR9sLXB8nl+WGBcEdPTGu+k7XesVsCFc2NjQOLJSIbLFqI7cxiburqOMaDdDt7DFDUY20qwadiM8Q8OwunTHGpsEHSAO4JG3of+mx7YAw+EJQrBRlmsKAdIsaQPxCOzvZ+LoVQOPeK+H8xnFQHSgj8qNGBH6UdN6wRWxvazj3wt4LzWXnEs2b1gXcaKwU2pAs31EE3bA9vTFW1HOd+Nt/wrFoA1ujfAOD8nVqjjViWIZWLGmawu6LQC0Nu9XWDOJiYcqKYmJiYEKYVshAFMsRAuOU1/dJ5kf8AhVgo+VOGnFRuGKZTLvZUIR6HSWIP16jjj/WPp7sdQ7NhhwIInnyTKb8plV8llrNnsMC85mGEr1smoVqmlj20nVQ1AeevYUD8YuZ/h0jS6lMukFTQZdO1bAalIBrfffGAinBF84gMTQ5Y2IG183+932GrYChhv0z6czAUezaZJuTvPsoe8vMqp/pEajdkHTprNb7qb1DWez0Nr2N+hxhmM3A1LKzaGD6jz5CVFUBQPcgncbe14smLMDQPvQqkagQGLDTpYag7EblnHfcKO14lZgACJn2C7NHd0VLWWI81Ear2vsfTpqi1R5AnTzEAXlBaNHUzgNKx73Zpd78p9DgbnOAOqVlmo6mapJJQAWYWQVb0UUFII/e2XIyCCBVzLxo1Em2AAsk0LoUBttsK2xrzeay6x8znRhL0hjIukn2Bur+MeO+qfTMZ/odiqDg7/iRuERBkG3j4rSx7YylUuC5Nmmp2DiLqJChQZGWgKF9ltjZ7uhwY4zxHkQvJtYG19r9L+B3PwDgPw7jscMAZwxZjrc1pGpj2DPpVqFIKJuhilxTiDZwMvJddCF0RqJk3CvaDqXpbT7kO23bHb+n0m4XDNotIzbdPyOvl6BLdLjOxCSRy9UrMS+5tyACd9wNifc0bPxQHnBvGM0ZIP3sQNdVkgfUC/wBBt6KcaeM8KkMacs5XLgowY5gvzFa6HLSze1HfV2PcYteG+Kw5WLTJNLm5G8+mNVRfhAwQ18mz9O2NUNp7Y65pwp52y0T5/wARGbLqVebKC0Zany/ujA7qFvYi6K366ezKeV+IZ1SXJ5hm0gOYJm2J0MSrN3o6SC3qLrD43HHVXly8EgYKwjIDEAlpH0nSpBUhl2v0vagcY5vw3w+bNKZMoGZIhpkcHS4GxLDymgB1NudQ7ijjA+q0kOg2nTQ22d83T2Oc1pYRrG29jbyQ7j3EIeHuRmJGCMdUbEFi17t5Vqw9+2xXChB4py0atKWOiaSUoQpO4kdqatw2llNH0Ix1/i3A4czAYZkDxkVVdvQFf6SPQjHIM/wqfw/OZIwuZyswK8t/cC11iqtSfMO4sbXhGGZSq5gZzHmnuxVWmWkRAWXhrJQ5PK5bOTy7z6gCwJCDrOkEf1Elvy+MXcy65yA6JFYSMGfS2+ksCV28p0AJuMPUMMGcysZaJGikVXCFQVFixQ9KvChnvsxyUzSPlZHyzRmmZDaA1Z2JvYexA7+xqXFj35ySCDukJ9N7qTMkAgjfBuivhjh+W5s8MTjIQPUjoZLeRR0D7xiQEBPls+YghrFdL4Dw3LRJWWCEdiykMT9W3/TsPQDHKvsu+zWSZ48/nJhPE8A5Shm1AsezkV5Re1nc79sdFzXgKAnVEXhcdmRjf7kn9CMdlrXiCQCd/suS51N0gEgbo9bplwueLeHGdOXLGGgsE1dk0e5BBWibsA9hZHbGn+D4lDtHLDmFHbmgq37f8WOPRxviA75BT8idR+25xNSHsLXAietQltaWuDmkW4x6wkPLeACvMCRysuo6dSatvSmDLY+KGHTgnhidIVBZEflgdQZyDQ2O4IA7UGxvPFeJPsuUjj+XkDD9AwOPRwXPy/zs2Ix/TEv/ADUrD9ThLaTQIAJ5esJjnPcZc4evpKTuK+EOOzTFBmsvHCOzR6ksWdvK0gI9tVdt8MPgPwXmOHJmTLOJ3lCldm8yh+5JJN2P0wVXwPEd5pJ5j/blb9gKxUHhKCMh1gJ0sCy27Wu4ICkkGrDUBvp7XQxpY2NgCS4jejU3FraPQQUYGyPQ9NC996Ymq3r0xRzPGOXH1Sa3V3JUuiswUtoG1AKaXevXfa8CJJLBMJyrFtejSkbAdVRlgtuRo6qAJ9MWkmmVGro1MwGlOXoDghVGvlgshog3vZ7erEtXYeIsJddOQ216iEN6QoXmaVsG913Psb2YsJsYLONMqB1Kdrle1VhXT/UoII11V7WbwRj8VKEB0u43DOQEGrbaib7Eb9vk0aEJhxMBuDcdaZiGQqDWmusfiu3UlewHt39cGcCFMKfijxucrmYoBGDzADrc6VFtp7/Hf537VhswI4lEOYoaQgNqNnlgKFAvSShOo3fcbBje2KVGuc2GmDviVIIBuha+JZ2HRob5SKSQf4lYL+4xrfjub941sXuEXb3/AJzNXzpxlms8qMv/AJdCFbq5jnYX3pxTS0D73a0xs49yvF5wDUcaljsY4309qGokAG2B7H8SizROMrMNUH51XH/qByH7Vy8bGha2zGfdlMc8QQXq0wNMG7UFI5Y99wxH6YKStPqFycvUdg5j7dz0hSSQL2D/AJ+uKDcYlFFnTup6pFVKZ2RTaMWolkABFEiifXFfLxrYRpQLVjre2Ol9YI5jcvYkFglEjY7DGtrcohUJlacxw53LwrJlWZ2/mazzSdRYFgo2IKkVddNADyj2XhGWgDfxWZRZndHCp3tVZBSEs7WrMCTfp7YN8L4HG8aSOCXO93p33FgLXSQTQPZSBjDjPApSunKcqIUS1XGS34SXQE6R3I9dt6sHMcPTp5ntbJM+M66lTnKXjkYQDJDkz0jefNVAgHvoUKSP9kYtcH4MMwWU5odNa48rHyV3ugWA6ht2O+C6eDYmF5hpJ3rdndqBr8IFAfG14M5PJJEoVBQ/cn1JJ3JPucXbSM6ADrdH7U9o7Z7lCo/BmWQdEYDd9RAcn667H6V+WPJ8hmVQxxmNlIobaNvY12B7Eiz7V3BqWUKCWIAHck0MV+KcUjy8ZeQ0OwHck+wHqf8As0MXNNovpyRmc43ugk+cjygHMkEsw2SJSAdTdzp3Nm92PvSi2AKvxHKyxxXm4CMvdo0ep+SobUEnRTZiG4DCwoPUAVBwycJ4NK8kM7oIyupqY6idRY6qoaXYGmJvbatzVzxtnTHlWVd2lIiUD11dwPkqGA+SMJfQZk3AaR1qrscZiLylfhmemI1xzJmYzrOqMh9y1rQHYKLsXdkDsoON+b4vMfIm/LRgsgIYlmF2AT2X2GxPfasVYfBOTlzTCSJNOVhVZJIyYmeUjUzFoyrGhfc7HHnhvwTBJlRNmGzTcxiY4xmp/KTSqBr3Jom77UT2Jxj/AMUnXktHbZb9XQ7ifEJEVxmpVgHT1EhU2JDKLNsCvoASSe66cDZcxJmFiDRzx5ORVjnzWhlMyAXUSMdQVrI1ncgsFB7Yd+H/AGb5fLpI3Iy7O2o6mRmZVI2Alcs9gfiqz32xb8IZsNw+MTIzIQwsrqUqHYAULIAG24AoY0NwoaePLZ1qg4jMOHO89aLTFwN8sBPw1g8TAEw3asvboP07XuK7kDTg3wXxJFmbUHRKvnibZlPrt6j5/WjtgFl5f4Bw6NzMjMbDKdWgn1BHcH39R/aHWy5rhUE+lnjRzsVehY9irDcfUHGinwtvHt1zlJq7zfcffj1cQq8niBU5mtSNGqqNkhSBe4AFk7UT8kEECHxJGNIKuC0ixAEAHUy6vf0F3+14BTtDCWR7MmqQ1JOy0C2lK1Nurp6i7prOxqCRHZCkbtqdTKQskgZdDWDZK3rAG52Bu+4w9Z0Vl8Q3pOyDVuGIs0SrDfYENt+R37Ys8CzLGImUkkUWYggE1vX4dO34TX0xnFPl4iABHGx/CAoPlLUdPrSt+mNWclhzatlnBKyJ1b16kae96gVNr8b+owIXOvHH2ps7cnIsVW95V8z1/R7Jf4u7elDc5/Z5xKZpJIZ55HOZRlBd2fQ4ViCLO1rq7f0r9cX/ABH9l1qP4RI9asCD5NqIYHvfv9a+cM/hXwamUAZqeat29FvuE/8A27n4GwwGnXNYGbbfZd12IwX+Msa37tOOwyT+v6gv8aCv30xjDg0paQqFYkjSDFXSsiiw2w0+2PcmIQjGMFlJV7WJrJXsRcl7WdtN0DYIGCGZcQzSruoNFBzDGtaV7G9hqMnqBsAMU/4skMWMDFWHcSTAKGIP3kh0XSn1G4I2onG9cJecMliaNjypAyMgSLpDFbDGhEFYFbbuav1NnG2Hh2aYkrGiXeghQjAFSBqdy0h6iGsAbitxhezvjkxl4S7ynRoITTGq6lAsMhIJs2DR02QRYGHLhOcnEAL8pFVBu1sVAA76aVtiOxX88GwHepgzHWgPoQfFHsrq0jWAG9aJYfqQDjbhUzvEZXQ6BO1qaYkZdQSBRA/m+vamww8MldokaTTqYBui6Fi633P12+gxEyrOYW6q1ijxhYBGZMyFMcfWdYsCvWvU+3r7YHeOJMyuUc5T+Z+IjzBN9RT+12+aut6xy3P8ddRHCxz08crgyxSoSzBOoiM2T5gFNehugQMUc8gwAtmGwYqtzl1puNsbTw4SulcB4zls7DMMogQgFCNIjI1AgG1BoHevXbtgbm+HtGxPkYOmnfSuyBC2t7/CTsAb9he9r7PIFKTzkaJJpLaPQyCNVFIoDAEgAnqqibHpjzjmTVJT92sf3bOvLvcRurdgqguduknsPjFmzF1nxLWNqkU9OPPdN9qGZaC9BYCtNMVYk6dLMdLhQrEObOpvQ9wRixkM3AubjgkHLkaDWnWblrqZyy+opqF+jXdCoY0QaTrPppDBbViNVBi7NtK7UD6MBVUM1URuHMYhGw5k7sLCMrBRLICwBonR2obb3cVJy2SQvZPFhLoIGJVZ0izCMSzpzK5WktvTki+5o7DucOGczixIXc0or0J7kAdvkjAfLPE8S8qPQGmQik0B6YEuO2oFVLAn2B9sEuMqDA4IJBG9KWNWLIAINgb2O3fftgZMXQVUfxRCNW/kCljtQDLqvYkmh7DckAXeKuZ8QyMSkMe4JBO5I3AFrp22N7+w771Shdy1KhkXV1FmZ7HUDenpugmzVsCL2BOPEo9KsZJGCnp5YYULK0Ai7Ciw3LjZhd4uoWMiyanaTMHUBrKag5QDS3TGvoG0tZb8qsHcs8cGh5hJmZy7xxnY+QEkqCQq7Dc7tq9TV4p5XJJp8rICgCLpKOrE0ObvaqR6NYokWdseZnhrRZiOPMqk0RZxAWdjoRIhQaMroJ2825s38Yx46saFF1Rokjlx2KzdYTnDnFZEe6DgFdVA9QsD6/GFjiedWTOM7bxZJdR/tSt2A+bAr+0pHrjUuZaGBZJU62KjKwczm9RUAGyAdrruQPTdsa4uDnVFkr1G/wCIzj/1E9lv5O30o98Xzl7RaDuO/YLefcmMEXPW/wBu8rVmAY8gFdgsudcvIx20q3UxPsoSgfazix/42ykCruW0gJGqigq0ABqalLEDeia7e97o4Bnc7MW3ihjaFf7zBlYj584+mjCPDmJsvOGj0hlILMV3Li1ZC1Xp6fLdbsRvuEVKxpXGmkxOnDz8ld5a1hc4aQYHH2sjXiDxvm5kEMUHK5/QurzMG26dWmgfLqCsASNxhbl8Pz6ly+azmpkARY0GuJWqlBBZPWgSkbVvvd0f47xBnMOeePScvMIsyo7dDB0b4o6kO5osNyBeMJuOciYqk6jmSPKHR71q+kqWVVc0oB2ZSbY7V1Gr3mJudPLu+2PHSLpZquytNMeQk80b+zSUS5OSCQWqNsp/okGqv8evBDKZlshIIZTeWc/cyH8BP4GPt8+nftehc+zrN1mnUEurh7IWuzalLKB0DzgXXcbDtjoueySTI0cgtW7/APUfI98aKMupgjUW6702qcryCLG/d8hAuO5N1k1LIVWQuWrUCKhokFbJYBbUVYJY79hVzEO5DyhrpiaBs7DzFkoU4Owpd9x2xMv9w65PN9cLbZeWyPjQSCCGo0CCNjXqMaPGOSOXiLRR6wsZIV3didFFlBYtp+6DMNIslO47HQHSEgsMgDbosonhEpDE2WcNI+lbZCArUE1UzXTA1Snf0xo/0lyigEB1dJH3UzC+ktRJIXqJUe5BPsD74azazBxloZcokwK/h1DptZq30k0UJa9XQQTRxnxfwzmGhgjaRndCGaQWSCHsBT57UeVjfbc+4XHYJVHhzJBFwmPgvFOagDgrJVlWFGr2PYA+gJHr7YJavTCXwrgE65ZYYvunjWi3WgtpWkIUjf2vuKsHvj2TWcw8ejLvsqrLmCNa6BpNrsz6iNa6SvmO/agOMXCqDIunPHHfEfDpszm4XQq8SiNnAmjsNrd3uMuG1LrYdr9u+OpcAUiEEsWssVLG+mzpP0K0a9LrFbjHDNb3yzIHTSSGClWU2jWTY8z9gfTYjFK1PtGFvx7+ibTeabw8bFy3iPAcy2dlmMEvLaRSGC6ulT3tbrYDDe+Zkliy+XCPTxxtM5BQBAg1pe3USoBUjsx+RjHg32SQQyc07tdi6kIPcG2UKTe9shP574acnwHQoTmNoWwoUBTpskAtu211alfpitOlkptpiwaA0dwJP7TRX+7ORc37iGho74DQe+VozMwQjUQATsLq/vLNAUTsvoD3wQ4KhGWhDAgiNAQRRBCjuD2PxjblshHHehQCe59T9T3P5nFjD1nQ3jvkW2KjWLINdlY7/F1+2OYeMpYmzsFTVpikOsS+VwkjR0dXfUO3933x03xLBry7DlrKRRCMAQSO1g7Vfr6YQpvCKLHlF/h+Y3PV52WNjfQ5NkDZA5AobdtsQZIgLp4J1NrSXG/x14ozwbiCsUaKRWleO9CyhjuoZhRJF2O5Gxq73vPjcD6jJKwiVvV1hHqQBq1k7BlGw7qDgnwrKBZE0w6Nz2i0ADS3wPXBfiHDVm06iw0tqGk0bqu/f9MWKyYggvkJQGdjNoHAIDG0ZxXUqHSEjAJDDajdX3sk4RCMSijbLpIRxSydfLoIWZrBWxWkdIBFdmxPD8I9GI9mkdh+hYj9sWsvkY4/5aIn91QP8sQs68iy3VqY6mqhtQA+Bv39++NsqqQQ1EHYg9v3xqzmfjiGqWRIx7uwUfvilw/jkOb5qRMTpABJWgQ1gFdQoiwR2rbFcwBiVMHVA8y6yO7CYSqHJjRHLkUU6Qi6Rsyf1CtRH4gcY6+lTFpGoDVZKlTpoClFhgSBpdqIBG1g4IZ/w4qCMRBzVggU1jSQLDEIKaj6frRx6vCig1yOqKtNcjagCNJsDpCmx7t3I7GsWUIIqlpVWSQCt9CaQNLGmVdIqzr92JCgGjeL/wBoEsISPmxmRhrKKDR8h28woM2kE9vf51pntZrJRGZh/rnGmNTQFqoCqSAKugdh5u2CeQ4CkBbMZmQPJ3aSQgKv0ugK7XtXoFsjCXOz2aJ47PlNDALv8tvwh2TVo1bP50aWVaii7aB2AA9Ga6A772dzS2YycplJszL/AD5etvhjtGn0WwK+uKytJnsxDMBWVjk+7BJHMIU/eFa3Udl/X+oYv+IhzMzk4D5Wd5W+eUAVH+JhgAgSOjv62cFJN4PQ3deqt+F+Ffw+WRWFO3U/94gbH6ABb+MKXiPg2YOZlWCEusgPdQVp9LNTMVUOJF1Dfb23GOhXjVayps1q67Mp7gjuCP8APA+i1zQ3d/FUVCCSbykDh/2dTspSaXRETfLvXZ27qNMQ2Aqg1UPbF+T7N8nl1aZVcyKCxJKkNt2MZXl186RXvjPwNCUfMshZcsDpVZH1EMo6j8Ct/wAx7YZzmVnhYwtHICpAIIZSa7GrBHuMMOFZROUXjqOCUzEGo0HTgEpZTINEpEMqB5LbSDywdTk2iBtlvXXWpokbHfBkcWlWWnKhXagHUportufNdG6sAkb0DYGFD1qikqpCqjEM4IoSaqBkO5J6SFpWHrWN+Wy8scQ5UpGoJSSHUQKagY2NDULsl/S72xZSimd4vlp4jFmRy9d9J3IqiGsDp7irruBW9HVw7NkMMpnCSxpoJgSvNUbjqBBEgHcXZHvvfuR4Sk6kSxmJwxI0AhaDAiunlncA7auws+gNZ/hKTxcuYahtuOkhh2ZSN1YHcEYqReQrA2gqzBAqCkUKPYCsbML6rncuKGjOIOxLCKWvnblufnoxRz/G31tqgzETvHpjYxs+hwGavudakGgSb7A32GJlRCbsVs3NFREhQjYENR79hXz7YV3Z3LCpWDEqC2lGAcsQNLunm1VWnsq1vRGc0rFWXo/mB1J76m1NpOhXD2LAArah3xKhM0WbUuY1u1AuhsNth9a9MbncAEnsN8KmVn5ksREykragiPy+Zfjc0RRULQv2JE/aH415ci5SLSx2MzG6A2pemuojf0/D6msLqvFNuYplOk6oYaE6pxiM6eper3ZfZTtvv5lG3vi1FOreU3645Wr8PcC8um7KW60a1UINJvQx2W7YbFmwLikRc2smXvTFCxAbrDaIzav6AEA9S6qJX4xlr4xtKmXiDGyfhOp4fMYcY8PLz0XaY5Abr0NYzxzXwLIIszLJzNpVWR4tiE1MbIIY+Q97ogNuBtjpWHUMQ2tMajUbrSlVWBhgGR3Qphf8ReOMtk3CSsxcgHSgsgGwCSSALo0Ls0aGGDHKeOccjyHGZZM1G8iyx1CqIHZtSRL0qSBVJIpPz/awyo4tFv4optDjddHyfHYJYROki8o/iY6QCDRDaqog7EGjgZnPH2US6kMpHpEpe/8AaHR/+WEDgHhmGemdygeVkjVAhPTpB1O1gFb01VnSQL2GGfhvh/LUhEKudYRuc7Sad6vQTpuwV8oFkVYG6GvrVAC0AcTJ5W9UwtpMMEk9b/hYSfaRLKSuVyxY/wBomRvzSK6/N8D+ILxiSi7NEjHfS0cQQbWWIbWBVnzk7emGyecxOU1FQsgKLsqlCi2FClWIU6tgG3O4PpRzQbQQVbSqktdIQgV112acEBmJIj3rbe7t2Lj+bz4W+eajtWj8Wjxv8ckn8Q8LyQo8ryBnDBC4BJAdW0MxkGvUWMfTZA1Hc+hng2YGTnWSUGKJ1OkO1uyuqSKqpZlZkbo8u1NZwc4i8eVKPmpylgxqI100pNtZAsKNrYaar533ZHj3D1kQQPGzzNo1p1MSLHW/fdhpFnc7Dsaq3ANDxUaD/Jm/cb9yHYoluVx6t7LZ/pTNT7QQ8lP/AFZxR/2Yxvf1NY8m4HClS5yRp2sAczy6iaASMbWTQAo4z45x2SIsiBA9Lyy5sGyAbC9QonYV1UcB3jkL8zNSaAyyqAw/1ZJYjQO+lBs7BGHYhvXRkG26XnI0smfiPFYssq6rs7Rxoup3I9EUbn/IepAwD4lwabORuc391EASmXUhjYFgzN2Yg76F2HucZcAz0f8AEEAku4Ik5lllcEFU1lR1FSSYhYUg1t3scf8AE0cM8WWYgGZH7+h2CC/TU1qPcjFjG1DQ4/iEXnKosfYAMqj/AHf8jivxjhrSGOSIqJYWLJqvSwI0ujVuAy+oBohTRqimfaRx2WLN5NI7ADCQnYh6cDSb9B3/ADHzjoOYzKxqXdlRV3LMQAB8k7DFQ4OJbuV30X02NqHR0x4WKTBlXcEyuaQ6PvJAKCsRQ5dtIOpQS2kki9rABfg/E1VliSQTWx1OKUKWVpBQ3J1bm+2zbiqwBz/iDJS5iNYZUd2lWg8UjKrMVUsrAqu9DuSL+puxlOIxHTy1mdLUOVUQovYHUYxrsA1RJHzVW1zXN1ELOHB2hR1MsMrDmXZYylyShVXSNOnsx3smtyf/AGwM8D5ApzZyiwpmCrRRKwIAAJBH1B7beuw2GM+GZt8yjQsOUjxaQYqfQx1ahrGpbqtz713GMfGeT1xxZdIlJokSudIhCabawKBr6djV4ax0gt36ngEmo3LD92g4nruWXFuB6GMm7i6AvV5nJC8pqRjqcgNYO471eKqgsyq5oVWm/wAYLK2nm9J7jZKIp97AtphVJYV6hIpApge9VTAjsbF2Oxwu8U4N/DxkpOFVmr740CzWAGaiCC2nYrvpUE7m0LQqcEJWf+ZoZHUutspou++xZSH6idTeUAkABcOyuCLBse4wgHMLVSBSgNAqUkSiFXfdkB3YtaAmjXcYtZHIzdXIJR2RHKam0gHZapihakqgyDb2NkQnfFHi3DecmnVpIujQPdWU2D3Glj+2LU0wVSzdlBJ/IWcV4+KoTROn5Ygb+3fv6/OBCUsqjqyglupC7NGmkLIg0lLshWqxWw3oAYvcOSGWV0d2JBIXrQagS16QgB7XdbbgbjBDjnCS7iRI1ZtOk7LqHUrA2asUCpFg7iiMCcqZDo0zsNQXSkkiKbemXoRX/pFD2D99RIEIxxTh6xQSSRxc2VEZo1ctISwBKgaiT39sccz+abOrHNr5zruMosUjXT9fUCbLKC5NWRtjsOQzgivXMjKRqFWQNT15y1EXfYDsfbFCbIRJmP4mGLqRGUW/LSwKAACkbgkXY9frjFisL25aZiD/AHrXitmFxRw8lovv4bR479VzvMeF81mxz2yv8OEFCJYmGura6UWCT09S+259Nua4Xmc2ypHkJMo1nVIFKrpI7NSLe4Fb+/vjo0XiRzKAEDRhnDGP7w0CBGQFJ7iyfb2wbbPxi7dAQAxGoWAdgSPa9sZ//FUbXNtL6e/jK0j6pUbo0W/G2nv4yuJzhssf4BoUaZwNM41RMisT5iU1Mq6STvRG3pjsvARKMtEJzcgUBjVX7Ej0JFEj3vAufw3ls7NBndTsUVeXRpSFcuLBWz1b/kD84Y8PwuDGHc4gm/U/yAsuIxRrgSI2nvPp3KY5z9q7NHNkpxCuYCc5OWVLbsqtr0ggsFVGsWO+OjYWftDyobJlqBZGQofUEsF2/I/9kDGmsYpuPBZ6f5hU/BvBGbLPI+iM5iaSXQiqyhGCoFAYVRCBu3rjbmHkLyKjcwA0CGJJ2QklIVC/1r1A76fnBtCGy8ZyxGgBSgXsyjso3Hp8/X1wsy51DeuRnDBVPMcEWwdQKRWUE6mHnWqHaicMaICqTJVjMUhYBuSDuVsLsVGxCKzUKarC3qF71iiVRQKduVKdI02C+tyXAU9TEHeid9R6CSwa2MwOUr6TXSB5Yl0jULErluwsCpAdwNgcTKQSyKAsY1NrDtbBKYUrF+8hU9up/X4YSoS3414OTRlBDyqrN7gkda+vTuVq9h27YVPDWS5h1NuSRGqUKpTSbdh0kmvc77jHUPtJg05QSbkxXZ9TtXb3JrCL4ARopyoRTy61Ku7KxAAF+XWCwJZ6Utfa7Hfo12igHuGgPwuPUpONUsB1P9TfliyhVV2MkQMbFbYWpQ6RJJQUaQwI1Dte+9181IRI/S2pSTQIVVJa9LS9BNiSQDT1WxGplNixJnHFGXWSKRt7FoHJbqpUYmlLLq86+ZTeNOYdyoc/dgVWwLXuSgqtQZD5FUKauwLGOCTJldcCFchBDt2VIxGzxAENSvrXSCOliSpqgWIPbVYGeNuHFuM5BvR9A/8Atylj+zA42TyJQlYs9dKvKQoJ0vpIPdWUgFVvXeq+wODHD2bOS5WcpRyzSK5Nd2iqx86qsehwqozMI4j1WvCVuxqF3Bw82kDmtP2gcL5k3D2/+oCH6NTf8hwy8c4UMzl5ISa1rs1XpYG1atrpgDXxi1PlVcqWF6G1L8NRF/oTjbizRlcXBLqVe0ptpnQTzMri3inwHLlIVlaWNgWCsnY7/wBGw1V3IPpftgt4P41qiZT99Or2DPzJAsZQAFSQ1aXBsAb3840/aTwt1zhfUxEkepLJIBWlZV9heliBXmwwfZ7kYYMo2ZZxpYHUzUNKirLfLbGv6Qg3Nk9mu/NhWl5kk24cFwaADMWWUxAAv7qzJLmJBqM5VCOlgBCo6W78zqIohrCk9IqsF81JzYpGiCNOqtECo1BS2mx1UCB0kj47emObZjxQGntUTlApGrSqzMIg3dlV1UkKSdxdKoNkHDa/EeXbAAoDaySZlI43qlUgJpU9KjuGoae+OfUovpEZxEro061OsDkMwimVzKZaJ8tCsjPAqnqQnVrPnGnzAEkkCuxA7YGZjICVgZEeVtN20bOAxViANtK0dI9Bu3xRfwrmYnV2jYSO7apZFVtJbYUGIGrTVbfoLwdxixFAVnS4nZbmfP0ttKfTOVsdRsSI0xKRulRqwdrscxlVlBCpRXmUxFPYJHUBuQX8FZrXFvl3hcABi6BS1AdyDuwsiyB27DsFzj8MdZklXYwuZ4VXf7vm1OAo7nnK5rvTLuO2Df2dtWWQaSoZRIQe4YkhvpYCNXuxxWjRFH7Wi2/edL8d+9XLpF0S4lxI3pogEhBqBAJLaSd9iB6D17+2B+YXShJO/bfYG9qsdrNCvrtubM8eLCBmUgaAXo9jpUkDYj8VH8sUeF8KA6mZmN6rJ2J330jp9fbE1a/ZkCLlDWyJW7h855ikAFHBUMpBsg7eu9AHfc7/AKCc9GqMkiWE1MovRSEOunSzqQg0mQ7+wANBRi3kp+XJIyqArS6NRX8KgIeq/SRSf1xa4ZnOWh1sZLa7AAC6vT3q73r8sNYSWglVOtkIGcMuohWk2OiTmPIt+gIy40i63o/rjFYnV1d0iVVBJ6EUsK/qZ2lFWOy3+orzN8FWSRBzGCm0VWuqtjTBXGrzFfT8N2d8FIvB8YBttyCCURQTYCnqYM26qoO/ZQOwGLKEP4vleTApzDWqtShnaUsTRrflgABL3ahTWThSyHjLKcyS1+7VOoJLHqYDqYgHcgADZXJsN3NYZvtLyS/wMcb9a85b1b30Se1fthJPhPLDLlxpRu6mRmcH1KhWatR3ArcE2N8cbH/UP81QN3xsnb3pBqgVMm2Otq7PlMuqLSXXfdi37sScbsAfBOcklyaNKba2AJ7lQxA/ba/WsHsddrswBG1OBkSpgV4n4a8+WaNK1FkO5oELIrHf6A4KDHuBzQ5padqsDBkKlwXJtFl4o3NsiKrEEkWBvRO9Yrx8AUMW1EWTsgVNiSa1Aa/U/i9cFcTFlCqwcMiQ6lQav6j1N/ia2/fFrExMCEH8XZAzZKZE2fQWTa+pepdvXcdsKXgDgYmyMpUaY5nXSXBZnRDZdgSOqRrY36HcemOi48Va2G2GiqQws3pRpAvD9yQVdlbSF+8jEnMYlmGjVoQq9ag4WhSACzuRprGWRBnMwImdn030hBdEEsoYIjABSNZYigavYOmd4cktBxdexI2PcEjcqfVexoXjdDCqKFUBVHYAUB9AMKTUA4b4VIpp31NtenbcADdtm9B20+24wfiiCgKoCgbAAUB9BjPEwIUxMTEwIQjxJ4aizkYSUHpOpSPeqII7FSO6nbt7A45l4W4sJllyb5cKnNjkYDUNLCWOMo67AEdPlC7jcWbx2TGiXIxtq1Ijaq1WoN12v3r5w1tSG5T4cEl9IF2Yf1c2yvhpFGg5SSS1ASWpFGq61OupXUWaqjspJoG8W08N5RWnCZVHdJogtK6nQzIGGosbI6ra/wBKw6N4dy5/1KfkK/yx7/4fy/rEp+u/+eDtXHafNL/zgaR5IJ4Kyqo0umPlakRmS2NNzJ17MTvpVRY70PjBfiLPq6ZXFGyqxFr27agjV+hxayfDIoiTFGqFq1FQBdXV/Sz+pxawsmTJWhrYEJGn4ZKsokjiYksRJ1ksYW0WfvACSrIDQBO7Da7waijLzs6tyCwS1PnbTq7qensQL6th3G1H8YvEGFEAj5F4hSqWd4YZFA1ksLFmqIbuCAK7djVih6WCMyvEhDEEkDc1F06NLEuVFDTtuGIuxffeqOGFVoUNgMe4VUpB8E7FYGEtwcOMSAMaZl6mYKVJrqH57+xNnvjbTKf5YfUSBTlCdz6A/F3W3rVXg8RjRl8iqEkdz7+g9h8f+3sKaoWpuERsACG/xvt9Orb8vjFnMThFZ2NKoLE+wAs/tjZiEYEL5y8Yfa1/G5latcrGToQEamsFdb+mqjst0Be97435/wC0LJHKPEglaQqQprSFaiA2q7BF3tftj6AGTQfgX/CMZiFR2A/THPxH0+liHh7yZCoabS8PIuuU/Y99pv8AEacjPbSqp5TgeZVHlf2IXs3qBvv5us4xWMDsAPpjLG8CEwrwY9xMTEqFMTExMCFMTExMCFMTExMCFMTExMCFMTExMCFMTExMCFMeHExMCFBj3ExMCFMTExMCFMTExMCFMTExMCFMTExMCFMTExMCFMTExMCFMTExMCF//9k="/>
          <p:cNvSpPr>
            <a:spLocks noChangeAspect="1" noChangeArrowheads="1"/>
          </p:cNvSpPr>
          <p:nvPr/>
        </p:nvSpPr>
        <p:spPr bwMode="auto">
          <a:xfrm>
            <a:off x="155575" y="-898525"/>
            <a:ext cx="2419350" cy="1885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11" descr="data:image/jpeg;base64,/9j/4AAQSkZJRgABAQAAAQABAAD/2wCEAAkGBhQSERUUEhQWFRUWGBwYFxgXGB0aHRwcHhocHBwfHB0dIScfIB0jGiAeIDAgJCgpLS0sIB8yNTAqNScrLSkBCQoKDgwOGg8PGi4jHyQuMDQsLCwsLC0sLCwvLCwtLCwxLSwvLCwqLSwtLSwvLCw0LCosLiwsLCwsNCwpLCosLf/AABEIAMYA/gMBIgACEQEDEQH/xAAcAAACAgMBAQAAAAAAAAAAAAAFBgAEAgMHAQj/xABFEAACAgAEBAUBBgMECAQHAAABAgMRAAQSIQUTIjEGMkFRYXEHI0KBkaEUM1JicpKxFUOCssHC0fAWJFPhNGNkk6LS8f/EABoBAAIDAQEAAAAAAAAAAAAAAAADAQIEBQb/xAAzEQABAwIDBQcFAQACAwAAAAABAAIRAyEEEjFBUWGh8BNxgZGx0eEFIjLB8RRikhUjUv/aAAwDAQACEQMRAD8A7jiYmJgQpiYmKnFc9yYmerIFKO+pidKKPqxA/PAhbsxmVQWx+BQsk+wA3J+BinFxfUzKI2JQgOAyFlsWLUNe43xU4VxDmASzUpjhBexQVtTrKa9KMf5C/c4HZfMSRlcw0EqBmdp2Yx0I2JKkgOWuIBfTZeZtvgQmfK5tJF1IwYWR9CNiCO4IOxB3GN2FibN8ni0aKenNQuXX/wCZFWl/qYyVJ9Qqewwz4iVMKXipxHOaIpGUrqVGIs7WASL/ADxYljv1I+mAfGHCyRRBr5hOsMb6e1abHcnudtj60DKhZZfjMreVCy70aXcAkXs/rV7Kcbv/ABAF86Mv1DKP8Uiov6E4HxZqLbUjoC5WM7dQs9XUoFbA7E+YepwUhgBvlyXpNH6gkHAhb04tGRdkD3IIH+KtP74sxTqwtWDD4IP+WBT8Ms6iihq86Eq3b+paP/f6jxGsmYaP7wFL6zpbtXq6sQDe247GsCE0YmFzLZ54pipYstGwSTuHYWNRJHTp27fS8MKOCAR2OBCyxMTAriwEQac9TgUgbsCaUfPezfei2JAlQTF1dn4hGgcs4GganF2QPcgb/tiiPFOX/rI3qyjAX9SK/wCx6YTJEshy2pmOolhVKwAfV7BrYEdqobBNt0akRiwhtdluizadYINkhrDbH4N98bBhRMErC7FmJaE9ZjOEKGRTIG7FSK38pJ70TW4Brv2xvRrANEWLo9/zwseGuIrHFM0hCxhiy17BTq0qLtaQmwN2D1dWd0nicvfK0qAy0SdWpSQNqIqjf9VhWrftkc3KSFta7MAUx41w5hXBKmwDVj3GFZ87mBUjuIwtm5RV0psctQGY6bbYC9thp3mTz/L1MhlmUOSSAI4RYo6NwNINeZjVsaJ71Vk24mMYpAwDKbBFgj1GBHG8xIrDSwVDG+5IUaxWkWRuTew1L5Sd8CEYJxXl4nEqljItAAk2DQOwO3p84XZJiBcul1KFHZ6RXABYEI41A0pY6dQOk7HuBhXVpZgWjk5TFkXptUFEOzKVAMd0VFMRfbAhP2JgZ4dzLPl0L6tVU2plY3/eXpb6jBPAhTExrgzCuLQhhZFj3UlSPyII/LGzAhTFPiee5cbFaLDSACaALsEUt6hbO59gcXMLviOVS6gxg1/MYkq/LI30UCHUEgsptaBsb3gQieWzTrJy5SrMwLKUUr0igdQLNXUQAb3vtsTi8yg9xfrhSyuZeN2MRRi0YGnR1IEJVSY0N6AdViPUC11oBJxpyWYnXTHE5kkmkkkMx06Tp6EBux1KpcrHuFUgBLFCEV8S8NchZYV16dpYQQvNjLByAe2oMLo7MGddtVgbnftPyaKQ4lD9jG0dH6HV0fvg8ePxgBmDBGdkR6JBI9dtwCQ1E7Ut3RGLz5dGIYqpI7EgE/ripDthVgRtC5T9nHHEzfE3aVijxQ8vLRP35dknc1ZVCNzuwa+wx1vCB9pvgVswBnMnaZ2CmUrsZAvp8sPw++6nY7FPs88cpxLLavLPHSzJ7N/UL/C1GvbcemIaIspcZumvFfPRIUPMVXUAtTAEbf3tsWMDOJ8Si6omNsy9r03ZqtRIFnfYnfF1RAclnSBrDKGropjoIdlKovMBoAVZGnVsdhjbw+cAxoOW+nUQjDQx8pJCnp1rt1avU33vAuRjGOtGiJYlmQhRepixOmlINb0rnrNkbkWJFYSHYsgBB0JZ1MhChGQaaIJBJS9zvvQEIkOKtEobUdLdVuSwohmtWLFW/Cqorn572L+X48mn70iM1Zo2vwA1bnbt3qrq6wIyeRnYKYXMdDUVKaV6u6FSoVqAHtp7Chi1FwNpSC6GKixOkpXm6QAuxGwJYgHYDezQhaM4pGYY0SrKxVhdbCEg323LN+h+cFOB5+y0Z7jcfTsf+B/PFZoHhkLzMBGxt5FFAnYAOK6UAsWSRu1kGqMDIIHDgU1VY9vpgQt0kgUEsQABZJ2AA7knC34i4kp5ToweIMQzIQwDHSFuj7av/wC1i/xvd4lPkOo16FxpKg+9DU1e4B9MC+MCEIWlRW2qiBZ+LPxZJ7AAk7A48/jfr4wOKFHsy7xjXda6uaHasN4QrMZdkiOrUDUn1ckEWSBQtjsPlR8YtnhiRyOcz5Wc6Yl6mmOssvQCSVAPsCezbDqTM34glyrKYIVfmMFjtWYh7ocoN5NVsq6r8hNAE6eocC4IYrkmbmZhx1ufT+yvso+O/wBKA9CMY6uAQ0tkXnZw7+uCy0sK2mDmMoEuWFh1hK83S6gbkq8oO53jXQOsqFbZfNj1cy5UkkQ7DUykMRYYOrSNdENuCWUdqxYzuYj5hBhYBGNblkcU2qk9KPV5StgWR3FHIPHOgKSNmuUKJjOqiw7EAoi7dh1AevpghPleRrHTCNTNINWxXX1xxhbZmXQhNBS4Diz3F4O8K5SxvJLoqNzpckMAo8tMbA+g/Qdhpzs8MComh5pWH3cJon6lR0KPdq9Cd6OF/jfG4YHDcQYT5gUY8pFukd9tQ7Fvlr+AaGFuqAJ1Kg+q4NaJJ2DrmmA8emzF/wAIgSId8xMCFr3RNi3vZoe9YCZziEEjiLLSvnM3T6nA1qFKkGyCkaJdeT1ABBJ3G8T4JxPiygyBMpAPLGxbUfYsALJFeun6YevDXhmHJRcuIbnd3Pmc+5/4DsMUaXE8OP6C1VKNGkz73S/cLgd7tvcPNKOXpmbo0lX6pAmm21+uqirsh1C22NrW942cPduejK6sEYh2YBgA2kMXYDSxDA1T2CbNjsxcf8P8xhKilmDAsmoANQIUi+zA6eoEGgd8Ck8OSFSZFSIDe9ekr27MNZPrvqX8PtZeueiE3Gppxpy40tvdBZKWtiG1CO9VjzH88Us/wl7DZmbc+UWWIFbgBeWoHa71AmvesE+A8OjWV5FmEkhWmCk9rJFhmZu91RA3O2APHeKXK4kZAAxABsFdOwPYjeyb9/ijjDja76FOaYBcdJMDmR6qzAHFNXBJE0FEZjp/qUKaPagqqK29Bgljn3AOLqM1EiSrTMQQpB2Kk6dwDWoDt7Y6DicFWqVqWaqAHbYII5E+ql7cphDeOZ0IgGoqWNbe1G7IIIFeqnVttfbC26kIoj6kALLHYcONWomNwRqayx1ghlUDps7tudyCyjq2I7MKsX3G9gg+qkEHaxhek4ZyDRVBGdvURbmwSo/lsGJa/XanXZcbFRZQTNQ0G/6brVsALUDSZYwtgEBSQbpiQcaudq3fSrFiOdGdq0qoMgOm2JZlJGllpqoAnHscUgtVDIaGqO9VKCWHXQQ9z5iL6hraiBoZthzGYtSqzCkYOE1EkkWCTYVXBNKSp3AIhEosysemSUBY449MRTeIehIb8JICqAwAG4BOo4vcDyTImppCddvo6Sia2L0pAsgXVknYemFfN8VjgPMaW4nHZQ2tmDglQrGgzDTRLdtR7veM58zAdbRTS5ZxIQzIjhK720bLyzt3NA7HfEFwFlMJ4xQyPAoIZJJYokR5jcjKKLHfc/mSfrha4d43dGkTMKHSJgjyxKRpsAqZIzbAEH9bFWMN+XzKyKHRgytuCDYOIDg5SWkKnxjhzyhdDldB1UCy2R26lPbvsQwPqMAZuGygVOobqU69OqwFN2yUdReiC60owU4l4hEU4jtCBG7uCyqRVEG2I2Au/hgfTe14f4oMxl45QwbUosrsCfUgegPf6EYmRMKqVsv0hRCShCaVjPVHbnSADGeWxFWNu1bE7YJ8Gly6kvShmYGlDNR0DvpXTrq7obb/ADgjx/LIImflo0nZdQAtjsLP/X0vCxl0DKyyqmoBmClka1PmXoA6QWobWNQ+h4v1X6p/ihrBLj6f1MYzMU75bNrJek3XcUQR9QdxiZnNpGAXYKCasmhf17DthG/0ksbhg8iitVEMxFixTBSNJ76TqB2qhWDnEM4ZuHNMQEKrzlJBqo2EitRo0QoNGvr64fgMc/Es/wDZTLXDeCAe4n09UOYAdUTzXG8uoppUOrYKCHZr9FRbZtvQA4HcLlOWnGWN8qRS+XvulbtF9FG49ht7Ve4VwwKeaWV2YdJRQqBTv0gE+bYk2boegxW8XLpiSYd4JUcfTVpYfQqTjfJy5nWQ0S7LvVvj8f3Jcd4yJBW5pfMAPcpqH54S89I0h5khA/8ATTUBsD5j8Ajv22vsow+Ty2dNWPxfN+n/AH8e+OT8a8AuvEIo0kRxLIsgZh96iqunT5aK6VYg6gD94CtkHGLE4NjqwxEDMBAnfNv2ppkn7eo2o/4Z4Y7N/FaeYIzpjBFXuBI4X0oCgu52C0Sll1yGdaQva0ATpYbhgCR399rqh3FX3wNm4ESeSplWHStU+lVA2KrppmY1vqJG/v39h4MkWXKysY0jJIdZXAob6iCdIJJNrVe2NlGl2TQ3zO87SqvdmdbTYt0sMk0rxyqP4cA2K8/alJJoqRZIA9gdr1L+d5UbnL5CIMwbWwBqGNuxZgKDEV2YlQR6sNONub43LnG0QExQ3Rf/AFj/AAi7H6+w3Yr5TfXhEEEC84rHCK1RsR1t6cw/jNbaB0/BAAE5y8faYG/29/JXyBh+4Sd3v7eapcDyTtqbLtqZ/wCZnZFvV2sQKfMNh1no2FBwNIvw8FyWUmEhS55O8rhpGJtVJLGwlllG2kbgD2xrXxVJOayWXMg7c2Q8uMfsWNe2x+MaeMLmF0vNyWKqzArFJpB1KdJOthVDVbLRKrWmrFmZSPt0VXF4N9euoRz/AE9DyxJrGg6aNH8ZKrtV7kVj2XjsKsFL9RYoq0bZgCSAP9ki+1iu+2FEZpNCaQh6QCNSUoWmXzMxoXYsA/ljZz1EjlQWII0sOSdZ5np922mvNvW523vF0tHj4wywTUzFRtsVO2qit1sLBB3Ow3NUcDvE3GEf7qpSoCs5jG9nqVbuwdO9D3GNIlbRZjcsaXQEF6NG4LCADv0hdh2xjmSrT7R5lA4XmOoajQYWVMZsgBexBOrf5uwgGSlVmF7co2ofw/ivKljMaZlmZwDrQC1alYWSDewbf1Uel4WeISRpmc0JMg+cIzMpMyKWBBIIQkjYx+UgbY6JkvC8LHUsmYBVgeoaNxv6xqT+WPJvAq65GjzWZhEjtIURk0h23YrqRiLO+xxWr95lThM2GaWs27/ghInh3PA53LcrhLxfeUXZKoFSCb0/hB1d/THYsLOR8DLHMkpzWakZDqp3SiaI3CoDVE7XhmxRohPdULzJ/f7JUxCMTExZUQfO8AUjpRWX/wBJ/L3B6D3Q2AaHTsNgd8CcxGYzsNQH4JG5cgs9RVuxG19LaNzsABTdjF0B2IB+uBCToMglltTKSrsrnSKDSN1AUACU/FpvqPf0EK2cjdUkmhaIo0skyhhJrRwFULuGGlkGsqexO2lcNnHMlKx/8uqaxuWlBKkEi0AFGyN9V7EAeprnmcgMebWSXKSCRAEXTK5VVIW9JHR3LbG/LZBJW+bWEVZNx3JjdE28FyrvEumWFsxJGwln5AKuNYPkBXUApKgsd+5HcYH5jw0uUnhE8sr5Zmuw7RKsu+7KhAqtv7t35TqYvD8b6jz4BCaHKAfXSLtTMNtV7/Su9HBrP5BJo2jkFq3f/gR7EHe8aabc1MEa9WVmVMhg6JU434fLzXpEjWrlr5ZCEgNGSB1I4Sip2IJuu5N+HsiIw4UaFDaRGOyAKoFVsQVo/F16Ypw5bOZUBUCZmIeUM2iQD0F+U1/3Wwxn/p7NHYZFvzlUD9axDQQ8uOm6D63Cgs3EeY/aIcb4UZ0UBqKtqF7g7Eb/AK4C5LwUVEgeUtrUAXvpYEkFdhQNkMPxCu1Ysf6T4ge2UiX+9MD/ALuMhx7NJ/OyTV6mGRZD/h2P74H0qT3ZnDkVGRw3eYVd/CcrXcux9BQ/5MeeKMiYuEzQ6rqPl2fYsFo0O2k6bo/Q4M8K4/DmLEb9Q8yMCrD6qd/z7YCfaXmAuTo1TyKpB7HZmrsfb2/TuGBjWguaT5k+pUsBLwDvQX7HePs0L5OViXgJMd+sV1QsAnQ23bsyj02aPHP/AMBP9B/vrjkeRlbLSLPF0cplaiaDKaLAml7qa8rHqHxfUvFfFY5eGNIrCpEVkBIs9Smtj3HY1iC7Mwjgnvp5KrXbCQjmXiNgkex/Y/8ARf0wA4Ef4jP5if8ADH90n+R/3WP0fB7iud5GXkk9UQkfJrYfmaGBXgjJcnJqzGtZMhJ9tgpP1RVP54s+7wPH9fvkks+2m52+37PpzR7MZhUUu5Cqosk+gGEp3k4jKCQywKfu49wXN1qcjsBvv6eVbayLLynic2lbGUiYFjuOaw3AHx6/Ao9ypXLi/H2Z/wCE4eAXrSzrQVANqB7CuxbsvYAtsFvcHXOnr8evdqxjS2w/Lf8A/I9/Tv03cQ45HkwIol5s5oBEFBf6RQsgeyCybv1LYx4d4TaV+fn25sh7R/gQH0obfkNvcud8X/DvhdMqNR65T5nPz3C3uATuT3J3J7UbxcMLrv8ALrXrvVC8MtT89vwOe/cqGX4tl9fJSSMOvSIwQDtsQq+oHbbtjR4h4xBAqLPIkayto6yACD5h+hq/Sx2wN+0E/wDlgugMrPTEqG09JIIsdJvbXsR6b1jlWe4dLmtPNnnlRAeXr3oHTdF6JuhuQfTfDC6FnzAaro3iLhkaGmzDvayNyy8eryAdgutlIFNWo/vgTyQsyuxkReaCS16hTMS38sLqDOBW+7Hbthdg8QtlJhI2XyyhQQwEMS6lPSVDRrqDE13J+hw/57hAfLxTwRO1rzOW0h21JqrqO253re/Q7gyDKJB0TBDxiHlqeaCPLbbMTqC+Wgb1ECqG5HuMbZOLQrqDSIuk0dRA3ABPfvsR29xjnsma0uGVBHSA6m1gAXEdi0i7FSvrsSvfTvmJw+lmVXuRdemQGwbD0pdjZ6eo+lj5MqV0LLZ+OTyMG2Dbex7HFjC3wGPKTAnLmQHShIDzJQIJUeYDsSdvfDGooYEL3ExMTAhTFfOcQjhGqWRUB2BZgLPsL7n4GMOLRO0EixNpkKMEI9Grb98cuXJVJG0ue0fxBAUKgaVlkVgoLnVIgplALMwDAbg1jm4/HjBgSJJmNdncCrsZmTfxHin8TPGkXNWgxR+qLU2xqnUE9IY+gI1URWJFmZFkCmSUMJKK2h1eVyDqk76VJ2oDUdq2IDhsZjVnRGtCs7E6i+uOldHYoqtI8WpTpveySdVlp4hOus3pK7MrNDrHUt9JDDfSv+WJ+n4x2IDg8AOadl7EAjaegh7Y0WiQyEFkeTaNdR5q1sGBeubQsgH/AGCCeo4ySfMjWA7EtIxDHltpBYHRoDEnSgPybParxozZy7CneFlIIPVKq+ZSSSGK2WC9RNn3N77HVUXVrRApd7tjWutdjR2OoGj617Y6KorGV4nOZU1AlSGLAKxAGo+WgNRHStn09Ae5KfjQX/VTt/diY4DpmCIgFY6iFjioUQHUMWa/xqgJrbsP6sDG4hnIGa2kaPV0kASUNR813IaUatmHoO5xzcX9ToYWoKVQ3IlMawuEhH5PFir5svmgPfkmv88SHxrlWNFyh/toy/vVYocN8XSOgYIsgtAaDRNb6SoCtrUmmH4xXrWGiWBWFMoYexFj98PoYlmJaXUXSBwPwggN/Ic/hY5bOJILjdXHupB/yxo4vxRcvEZHVmAKilAu2IUdyANyNyRgVnfDuUMlIwgm9OU4Rvjpv/IA/OKfEVnijaLNj+IyzCjKnS6D0JHwQDd7Vd3thpe4C48dR4qwY0mx8ND4bEF4vxlsxIkiosDIbDqdUh+CaCj6U3qOxIKR4i46M1moYUzTTMS2uMyMykgg3QZYw2jmChXeq3wzL9nywI+dTPT5mjsHICiMsAwYV5lHVfT27DCn4dRctxDN5YqoEw5kbEDayCu/ell0/FB/cY5mWqKv3vm0iNN198W8F1GvpCmHU26GDOo2+E38UXXw9OIuY4RE0aiylb0ldBcqKfSaY3q9TtuQNSDXBBG9OI5M2u4JAAlRBWok7hCe/wCI4YF4jI+VMAVQroEMhZi/L26QhFBivSSDV70fLhd4c4ph7Sz/AJasxL/0xWtXY6m7IZsJ8wnYenU7VvaDaY8itfCvEkojzXDbJIlR4ARemNgzt/sLIENfND0GPOMLNEsEMM0oEj6Xt2IKBGLWt6PTtVXXpti1w3icDSxlVHMmDDarqO7s+wO31ON/EmBk37RrX5tRP6KF/wAWMVTFVC8bIHnqPVbKeGpwQLyZ7pg+itjxBmf4cZaN0VBsSFKuV9QWU9yTZNAnezuTh38A5vLPA4yyFTG/Ll1UW1hQdyuxFNtVAbgAVWOf+CvAeUzqTh5Zkz0cmqWWGQrtJbRgKbXSFFURdg79sM3hZMrwiOSBJXzc8krSPy01OzHYA0dIIAFi7sk1vWO1h2ub973yCLLiYp7HkspsLSDfrqE+5icIpZjSjufbFGXxFAp3f1VRQLWWrSFIBBJ1Dt6b+mA8n8fmkZGjhy8TgqRIDK5UijsCBuPQ1gFxTKHLF+dRANpK8caJqILCqiI1FzW5sHftWNgdN1gLYT5luKxSKGRwVNAH3s0K9xe19r2wqS+EstJIVizLrqJ+7UIwXsxAtSQBY7nawPYYoS8Sj5REL2bBGkqNwyH8CBh+LYeqjve+SZzkssnlNsVJ5aCnNd2ADEqqdjtibEKlii+Q4fkYhzWmWbQNepypCA11BVAUea9VX1GjucF8z4mgQMQ2vRs2gXR1hK+uo/lR9sLXB8nl+WGBcEdPTGu+k7XesVsCFc2NjQOLJSIbLFqI7cxiburqOMaDdDt7DFDUY20qwadiM8Q8OwunTHGpsEHSAO4JG3of+mx7YAw+EJQrBRlmsKAdIsaQPxCOzvZ+LoVQOPeK+H8xnFQHSgj8qNGBH6UdN6wRWxvazj3wt4LzWXnEs2b1gXcaKwU2pAs31EE3bA9vTFW1HOd+Nt/wrFoA1ujfAOD8nVqjjViWIZWLGmawu6LQC0Nu9XWDOJiYcqKYmJiYEKYVshAFMsRAuOU1/dJ5kf8AhVgo+VOGnFRuGKZTLvZUIR6HSWIP16jjj/WPp7sdQ7NhhwIInnyTKb8plV8llrNnsMC85mGEr1smoVqmlj20nVQ1AeevYUD8YuZ/h0jS6lMukFTQZdO1bAalIBrfffGAinBF84gMTQ5Y2IG183+932GrYChhv0z6czAUezaZJuTvPsoe8vMqp/pEajdkHTprNb7qb1DWez0Nr2N+hxhmM3A1LKzaGD6jz5CVFUBQPcgncbe14smLMDQPvQqkagQGLDTpYag7EblnHfcKO14lZgACJn2C7NHd0VLWWI81Ear2vsfTpqi1R5AnTzEAXlBaNHUzgNKx73Zpd78p9DgbnOAOqVlmo6mapJJQAWYWQVb0UUFII/e2XIyCCBVzLxo1Em2AAsk0LoUBttsK2xrzeay6x8znRhL0hjIukn2Bur+MeO+qfTMZ/odiqDg7/iRuERBkG3j4rSx7YylUuC5Nmmp2DiLqJChQZGWgKF9ltjZ7uhwY4zxHkQvJtYG19r9L+B3PwDgPw7jscMAZwxZjrc1pGpj2DPpVqFIKJuhilxTiDZwMvJddCF0RqJk3CvaDqXpbT7kO23bHb+n0m4XDNotIzbdPyOvl6BLdLjOxCSRy9UrMS+5tyACd9wNifc0bPxQHnBvGM0ZIP3sQNdVkgfUC/wBBt6KcaeM8KkMacs5XLgowY5gvzFa6HLSze1HfV2PcYteG+Kw5WLTJNLm5G8+mNVRfhAwQ18mz9O2NUNp7Y65pwp52y0T5/wARGbLqVebKC0Zany/ujA7qFvYi6K366ezKeV+IZ1SXJ5hm0gOYJm2J0MSrN3o6SC3qLrD43HHVXly8EgYKwjIDEAlpH0nSpBUhl2v0vagcY5vw3w+bNKZMoGZIhpkcHS4GxLDymgB1NudQ7ijjA+q0kOg2nTQ22d83T2Oc1pYRrG29jbyQ7j3EIeHuRmJGCMdUbEFi17t5Vqw9+2xXChB4py0atKWOiaSUoQpO4kdqatw2llNH0Ix1/i3A4czAYZkDxkVVdvQFf6SPQjHIM/wqfw/OZIwuZyswK8t/cC11iqtSfMO4sbXhGGZSq5gZzHmnuxVWmWkRAWXhrJQ5PK5bOTy7z6gCwJCDrOkEf1Elvy+MXcy65yA6JFYSMGfS2+ksCV28p0AJuMPUMMGcysZaJGikVXCFQVFixQ9KvChnvsxyUzSPlZHyzRmmZDaA1Z2JvYexA7+xqXFj35ySCDukJ9N7qTMkAgjfBuivhjh+W5s8MTjIQPUjoZLeRR0D7xiQEBPls+YghrFdL4Dw3LRJWWCEdiykMT9W3/TsPQDHKvsu+zWSZ48/nJhPE8A5Shm1AsezkV5Re1nc79sdFzXgKAnVEXhcdmRjf7kn9CMdlrXiCQCd/suS51N0gEgbo9bplwueLeHGdOXLGGgsE1dk0e5BBWibsA9hZHbGn+D4lDtHLDmFHbmgq37f8WOPRxviA75BT8idR+25xNSHsLXAietQltaWuDmkW4x6wkPLeACvMCRysuo6dSatvSmDLY+KGHTgnhidIVBZEflgdQZyDQ2O4IA7UGxvPFeJPsuUjj+XkDD9AwOPRwXPy/zs2Ix/TEv/ADUrD9ThLaTQIAJ5esJjnPcZc4evpKTuK+EOOzTFBmsvHCOzR6ksWdvK0gI9tVdt8MPgPwXmOHJmTLOJ3lCldm8yh+5JJN2P0wVXwPEd5pJ5j/blb9gKxUHhKCMh1gJ0sCy27Wu4ICkkGrDUBvp7XQxpY2NgCS4jejU3FraPQQUYGyPQ9NC996Ymq3r0xRzPGOXH1Sa3V3JUuiswUtoG1AKaXevXfa8CJJLBMJyrFtejSkbAdVRlgtuRo6qAJ9MWkmmVGro1MwGlOXoDghVGvlgshog3vZ7erEtXYeIsJddOQ216iEN6QoXmaVsG913Psb2YsJsYLONMqB1Kdrle1VhXT/UoII11V7WbwRj8VKEB0u43DOQEGrbaib7Eb9vk0aEJhxMBuDcdaZiGQqDWmusfiu3UlewHt39cGcCFMKfijxucrmYoBGDzADrc6VFtp7/Hf537VhswI4lEOYoaQgNqNnlgKFAvSShOo3fcbBje2KVGuc2GmDviVIIBuha+JZ2HRob5SKSQf4lYL+4xrfjub941sXuEXb3/AJzNXzpxlms8qMv/AJdCFbq5jnYX3pxTS0D73a0xs49yvF5wDUcaljsY4309qGokAG2B7H8SizROMrMNUH51XH/qByH7Vy8bGha2zGfdlMc8QQXq0wNMG7UFI5Y99wxH6YKStPqFycvUdg5j7dz0hSSQL2D/AJ+uKDcYlFFnTup6pFVKZ2RTaMWolkABFEiifXFfLxrYRpQLVjre2Ol9YI5jcvYkFglEjY7DGtrcohUJlacxw53LwrJlWZ2/mazzSdRYFgo2IKkVddNADyj2XhGWgDfxWZRZndHCp3tVZBSEs7WrMCTfp7YN8L4HG8aSOCXO93p33FgLXSQTQPZSBjDjPApSunKcqIUS1XGS34SXQE6R3I9dt6sHMcPTp5ntbJM+M66lTnKXjkYQDJDkz0jefNVAgHvoUKSP9kYtcH4MMwWU5odNa48rHyV3ugWA6ht2O+C6eDYmF5hpJ3rdndqBr8IFAfG14M5PJJEoVBQ/cn1JJ3JPucXbSM6ADrdH7U9o7Z7lCo/BmWQdEYDd9RAcn667H6V+WPJ8hmVQxxmNlIobaNvY12B7Eiz7V3BqWUKCWIAHck0MV+KcUjy8ZeQ0OwHck+wHqf8As0MXNNovpyRmc43ugk+cjygHMkEsw2SJSAdTdzp3Nm92PvSi2AKvxHKyxxXm4CMvdo0ep+SobUEnRTZiG4DCwoPUAVBwycJ4NK8kM7oIyupqY6idRY6qoaXYGmJvbatzVzxtnTHlWVd2lIiUD11dwPkqGA+SMJfQZk3AaR1qrscZiLylfhmemI1xzJmYzrOqMh9y1rQHYKLsXdkDsoON+b4vMfIm/LRgsgIYlmF2AT2X2GxPfasVYfBOTlzTCSJNOVhVZJIyYmeUjUzFoyrGhfc7HHnhvwTBJlRNmGzTcxiY4xmp/KTSqBr3Jom77UT2Jxj/AMUnXktHbZb9XQ7ifEJEVxmpVgHT1EhU2JDKLNsCvoASSe66cDZcxJmFiDRzx5ORVjnzWhlMyAXUSMdQVrI1ncgsFB7Yd+H/AGb5fLpI3Iy7O2o6mRmZVI2Alcs9gfiqz32xb8IZsNw+MTIzIQwsrqUqHYAULIAG24AoY0NwoaePLZ1qg4jMOHO89aLTFwN8sBPw1g8TAEw3asvboP07XuK7kDTg3wXxJFmbUHRKvnibZlPrt6j5/WjtgFl5f4Bw6NzMjMbDKdWgn1BHcH39R/aHWy5rhUE+lnjRzsVehY9irDcfUHGinwtvHt1zlJq7zfcffj1cQq8niBU5mtSNGqqNkhSBe4AFk7UT8kEECHxJGNIKuC0ixAEAHUy6vf0F3+14BTtDCWR7MmqQ1JOy0C2lK1Nurp6i7prOxqCRHZCkbtqdTKQskgZdDWDZK3rAG52Bu+4w9Z0Vl8Q3pOyDVuGIs0SrDfYENt+R37Ys8CzLGImUkkUWYggE1vX4dO34TX0xnFPl4iABHGx/CAoPlLUdPrSt+mNWclhzatlnBKyJ1b16kae96gVNr8b+owIXOvHH2ps7cnIsVW95V8z1/R7Jf4u7elDc5/Z5xKZpJIZ55HOZRlBd2fQ4ViCLO1rq7f0r9cX/ABH9l1qP4RI9asCD5NqIYHvfv9a+cM/hXwamUAZqeat29FvuE/8A27n4GwwGnXNYGbbfZd12IwX+Msa37tOOwyT+v6gv8aCv30xjDg0paQqFYkjSDFXSsiiw2w0+2PcmIQjGMFlJV7WJrJXsRcl7WdtN0DYIGCGZcQzSruoNFBzDGtaV7G9hqMnqBsAMU/4skMWMDFWHcSTAKGIP3kh0XSn1G4I2onG9cJecMliaNjypAyMgSLpDFbDGhEFYFbbuav1NnG2Hh2aYkrGiXeghQjAFSBqdy0h6iGsAbitxhezvjkxl4S7ynRoITTGq6lAsMhIJs2DR02QRYGHLhOcnEAL8pFVBu1sVAA76aVtiOxX88GwHepgzHWgPoQfFHsrq0jWAG9aJYfqQDjbhUzvEZXQ6BO1qaYkZdQSBRA/m+vamww8MldokaTTqYBui6Fi633P12+gxEyrOYW6q1ijxhYBGZMyFMcfWdYsCvWvU+3r7YHeOJMyuUc5T+Z+IjzBN9RT+12+aut6xy3P8ddRHCxz08crgyxSoSzBOoiM2T5gFNehugQMUc8gwAtmGwYqtzl1puNsbTw4SulcB4zls7DMMogQgFCNIjI1AgG1BoHevXbtgbm+HtGxPkYOmnfSuyBC2t7/CTsAb9he9r7PIFKTzkaJJpLaPQyCNVFIoDAEgAnqqibHpjzjmTVJT92sf3bOvLvcRurdgqguduknsPjFmzF1nxLWNqkU9OPPdN9qGZaC9BYCtNMVYk6dLMdLhQrEObOpvQ9wRixkM3AubjgkHLkaDWnWblrqZyy+opqF+jXdCoY0QaTrPppDBbViNVBi7NtK7UD6MBVUM1URuHMYhGw5k7sLCMrBRLICwBonR2obb3cVJy2SQvZPFhLoIGJVZ0izCMSzpzK5WktvTki+5o7DucOGczixIXc0or0J7kAdvkjAfLPE8S8qPQGmQik0B6YEuO2oFVLAn2B9sEuMqDA4IJBG9KWNWLIAINgb2O3fftgZMXQVUfxRCNW/kCljtQDLqvYkmh7DckAXeKuZ8QyMSkMe4JBO5I3AFrp22N7+w771Shdy1KhkXV1FmZ7HUDenpugmzVsCL2BOPEo9KsZJGCnp5YYULK0Ai7Ciw3LjZhd4uoWMiyanaTMHUBrKag5QDS3TGvoG0tZb8qsHcs8cGh5hJmZy7xxnY+QEkqCQq7Dc7tq9TV4p5XJJp8rICgCLpKOrE0ObvaqR6NYokWdseZnhrRZiOPMqk0RZxAWdjoRIhQaMroJ2825s38Yx46saFF1Rokjlx2KzdYTnDnFZEe6DgFdVA9QsD6/GFjiedWTOM7bxZJdR/tSt2A+bAr+0pHrjUuZaGBZJU62KjKwczm9RUAGyAdrruQPTdsa4uDnVFkr1G/wCIzj/1E9lv5O30o98Xzl7RaDuO/YLefcmMEXPW/wBu8rVmAY8gFdgsudcvIx20q3UxPsoSgfazix/42ykCruW0gJGqigq0ABqalLEDeia7e97o4Bnc7MW3ihjaFf7zBlYj584+mjCPDmJsvOGj0hlILMV3Li1ZC1Xp6fLdbsRvuEVKxpXGmkxOnDz8ld5a1hc4aQYHH2sjXiDxvm5kEMUHK5/QurzMG26dWmgfLqCsASNxhbl8Pz6ly+azmpkARY0GuJWqlBBZPWgSkbVvvd0f47xBnMOeePScvMIsyo7dDB0b4o6kO5osNyBeMJuOciYqk6jmSPKHR71q+kqWVVc0oB2ZSbY7V1Gr3mJudPLu+2PHSLpZquytNMeQk80b+zSUS5OSCQWqNsp/okGqv8evBDKZlshIIZTeWc/cyH8BP4GPt8+nftehc+zrN1mnUEurh7IWuzalLKB0DzgXXcbDtjoueySTI0cgtW7/APUfI98aKMupgjUW6702qcryCLG/d8hAuO5N1k1LIVWQuWrUCKhokFbJYBbUVYJY79hVzEO5DyhrpiaBs7DzFkoU4Owpd9x2xMv9w65PN9cLbZeWyPjQSCCGo0CCNjXqMaPGOSOXiLRR6wsZIV3didFFlBYtp+6DMNIslO47HQHSEgsMgDbosonhEpDE2WcNI+lbZCArUE1UzXTA1Snf0xo/0lyigEB1dJH3UzC+ktRJIXqJUe5BPsD74azazBxloZcokwK/h1DptZq30k0UJa9XQQTRxnxfwzmGhgjaRndCGaQWSCHsBT57UeVjfbc+4XHYJVHhzJBFwmPgvFOagDgrJVlWFGr2PYA+gJHr7YJavTCXwrgE65ZYYvunjWi3WgtpWkIUjf2vuKsHvj2TWcw8ejLvsqrLmCNa6BpNrsz6iNa6SvmO/agOMXCqDIunPHHfEfDpszm4XQq8SiNnAmjsNrd3uMuG1LrYdr9u+OpcAUiEEsWssVLG+mzpP0K0a9LrFbjHDNb3yzIHTSSGClWU2jWTY8z9gfTYjFK1PtGFvx7+ibTeabw8bFy3iPAcy2dlmMEvLaRSGC6ulT3tbrYDDe+Zkliy+XCPTxxtM5BQBAg1pe3USoBUjsx+RjHg32SQQyc07tdi6kIPcG2UKTe9shP574acnwHQoTmNoWwoUBTpskAtu211alfpitOlkptpiwaA0dwJP7TRX+7ORc37iGho74DQe+VozMwQjUQATsLq/vLNAUTsvoD3wQ4KhGWhDAgiNAQRRBCjuD2PxjblshHHehQCe59T9T3P5nFjD1nQ3jvkW2KjWLINdlY7/F1+2OYeMpYmzsFTVpikOsS+VwkjR0dXfUO3933x03xLBry7DlrKRRCMAQSO1g7Vfr6YQpvCKLHlF/h+Y3PV52WNjfQ5NkDZA5AobdtsQZIgLp4J1NrSXG/x14ozwbiCsUaKRWleO9CyhjuoZhRJF2O5Gxq73vPjcD6jJKwiVvV1hHqQBq1k7BlGw7qDgnwrKBZE0w6Nz2i0ADS3wPXBfiHDVm06iw0tqGk0bqu/f9MWKyYggvkJQGdjNoHAIDG0ZxXUqHSEjAJDDajdX3sk4RCMSijbLpIRxSydfLoIWZrBWxWkdIBFdmxPD8I9GI9mkdh+hYj9sWsvkY4/5aIn91QP8sQs68iy3VqY6mqhtQA+Bv39++NsqqQQ1EHYg9v3xqzmfjiGqWRIx7uwUfvilw/jkOb5qRMTpABJWgQ1gFdQoiwR2rbFcwBiVMHVA8y6yO7CYSqHJjRHLkUU6Qi6Rsyf1CtRH4gcY6+lTFpGoDVZKlTpoClFhgSBpdqIBG1g4IZ/w4qCMRBzVggU1jSQLDEIKaj6frRx6vCig1yOqKtNcjagCNJsDpCmx7t3I7GsWUIIqlpVWSQCt9CaQNLGmVdIqzr92JCgGjeL/wBoEsISPmxmRhrKKDR8h28woM2kE9vf51pntZrJRGZh/rnGmNTQFqoCqSAKugdh5u2CeQ4CkBbMZmQPJ3aSQgKv0ugK7XtXoFsjCXOz2aJ47PlNDALv8tvwh2TVo1bP50aWVaii7aB2AA9Ga6A772dzS2YycplJszL/AD5etvhjtGn0WwK+uKytJnsxDMBWVjk+7BJHMIU/eFa3Udl/X+oYv+IhzMzk4D5Wd5W+eUAVH+JhgAgSOjv62cFJN4PQ3deqt+F+Ffw+WRWFO3U/94gbH6ABb+MKXiPg2YOZlWCEusgPdQVp9LNTMVUOJF1Dfb23GOhXjVayps1q67Mp7gjuCP8APA+i1zQ3d/FUVCCSbykDh/2dTspSaXRETfLvXZ27qNMQ2Aqg1UPbF+T7N8nl1aZVcyKCxJKkNt2MZXl186RXvjPwNCUfMshZcsDpVZH1EMo6j8Ct/wAx7YZzmVnhYwtHICpAIIZSa7GrBHuMMOFZROUXjqOCUzEGo0HTgEpZTINEpEMqB5LbSDywdTk2iBtlvXXWpokbHfBkcWlWWnKhXagHUportufNdG6sAkb0DYGFD1qikqpCqjEM4IoSaqBkO5J6SFpWHrWN+Wy8scQ5UpGoJSSHUQKagY2NDULsl/S72xZSimd4vlp4jFmRy9d9J3IqiGsDp7irruBW9HVw7NkMMpnCSxpoJgSvNUbjqBBEgHcXZHvvfuR4Sk6kSxmJwxI0AhaDAiunlncA7auws+gNZ/hKTxcuYahtuOkhh2ZSN1YHcEYqReQrA2gqzBAqCkUKPYCsbML6rncuKGjOIOxLCKWvnblufnoxRz/G31tqgzETvHpjYxs+hwGavudakGgSb7A32GJlRCbsVs3NFREhQjYENR79hXz7YV3Z3LCpWDEqC2lGAcsQNLunm1VWnsq1vRGc0rFWXo/mB1J76m1NpOhXD2LAArah3xKhM0WbUuY1u1AuhsNth9a9MbncAEnsN8KmVn5ksREykragiPy+Zfjc0RRULQv2JE/aH415ci5SLSx2MzG6A2pemuojf0/D6msLqvFNuYplOk6oYaE6pxiM6eper3ZfZTtvv5lG3vi1FOreU3645Wr8PcC8um7KW60a1UINJvQx2W7YbFmwLikRc2smXvTFCxAbrDaIzav6AEA9S6qJX4xlr4xtKmXiDGyfhOp4fMYcY8PLz0XaY5Abr0NYzxzXwLIIszLJzNpVWR4tiE1MbIIY+Q97ogNuBtjpWHUMQ2tMajUbrSlVWBhgGR3Qphf8ReOMtk3CSsxcgHSgsgGwCSSALo0Ls0aGGDHKeOccjyHGZZM1G8iyx1CqIHZtSRL0qSBVJIpPz/awyo4tFv4optDjddHyfHYJYROki8o/iY6QCDRDaqog7EGjgZnPH2US6kMpHpEpe/8AaHR/+WEDgHhmGemdygeVkjVAhPTpB1O1gFb01VnSQL2GGfhvh/LUhEKudYRuc7Sad6vQTpuwV8oFkVYG6GvrVAC0AcTJ5W9UwtpMMEk9b/hYSfaRLKSuVyxY/wBomRvzSK6/N8D+ILxiSi7NEjHfS0cQQbWWIbWBVnzk7emGyecxOU1FQsgKLsqlCi2FClWIU6tgG3O4PpRzQbQQVbSqktdIQgV112acEBmJIj3rbe7t2Lj+bz4W+eajtWj8Wjxv8ckn8Q8LyQo8ryBnDBC4BJAdW0MxkGvUWMfTZA1Hc+hng2YGTnWSUGKJ1OkO1uyuqSKqpZlZkbo8u1NZwc4i8eVKPmpylgxqI100pNtZAsKNrYaar533ZHj3D1kQQPGzzNo1p1MSLHW/fdhpFnc7Dsaq3ANDxUaD/Jm/cb9yHYoluVx6t7LZ/pTNT7QQ8lP/AFZxR/2Yxvf1NY8m4HClS5yRp2sAczy6iaASMbWTQAo4z45x2SIsiBA9Lyy5sGyAbC9QonYV1UcB3jkL8zNSaAyyqAw/1ZJYjQO+lBs7BGHYhvXRkG26XnI0smfiPFYssq6rs7Rxoup3I9EUbn/IepAwD4lwabORuc391EASmXUhjYFgzN2Yg76F2HucZcAz0f8AEEAku4Ik5lllcEFU1lR1FSSYhYUg1t3scf8AE0cM8WWYgGZH7+h2CC/TU1qPcjFjG1DQ4/iEXnKosfYAMqj/AHf8jivxjhrSGOSIqJYWLJqvSwI0ujVuAy+oBohTRqimfaRx2WLN5NI7ADCQnYh6cDSb9B3/ADHzjoOYzKxqXdlRV3LMQAB8k7DFQ4OJbuV30X02NqHR0x4WKTBlXcEyuaQ6PvJAKCsRQ5dtIOpQS2kki9rABfg/E1VliSQTWx1OKUKWVpBQ3J1bm+2zbiqwBz/iDJS5iNYZUd2lWg8UjKrMVUsrAqu9DuSL+puxlOIxHTy1mdLUOVUQovYHUYxrsA1RJHzVW1zXN1ELOHB2hR1MsMrDmXZYylyShVXSNOnsx3smtyf/AGwM8D5ApzZyiwpmCrRRKwIAAJBH1B7beuw2GM+GZt8yjQsOUjxaQYqfQx1ahrGpbqtz713GMfGeT1xxZdIlJokSudIhCabawKBr6djV4ax0gt36ngEmo3LD92g4nruWXFuB6GMm7i6AvV5nJC8pqRjqcgNYO471eKqgsyq5oVWm/wAYLK2nm9J7jZKIp97AtphVJYV6hIpApge9VTAjsbF2Oxwu8U4N/DxkpOFVmr740CzWAGaiCC2nYrvpUE7m0LQqcEJWf+ZoZHUutspou++xZSH6idTeUAkABcOyuCLBse4wgHMLVSBSgNAqUkSiFXfdkB3YtaAmjXcYtZHIzdXIJR2RHKam0gHZapihakqgyDb2NkQnfFHi3DecmnVpIujQPdWU2D3Glj+2LU0wVSzdlBJ/IWcV4+KoTROn5Ygb+3fv6/OBCUsqjqyglupC7NGmkLIg0lLshWqxWw3oAYvcOSGWV0d2JBIXrQagS16QgB7XdbbgbjBDjnCS7iRI1ZtOk7LqHUrA2asUCpFg7iiMCcqZDo0zsNQXSkkiKbemXoRX/pFD2D99RIEIxxTh6xQSSRxc2VEZo1ctISwBKgaiT39sccz+abOrHNr5zruMosUjXT9fUCbLKC5NWRtjsOQzgivXMjKRqFWQNT15y1EXfYDsfbFCbIRJmP4mGLqRGUW/LSwKAACkbgkXY9frjFisL25aZiD/AHrXitmFxRw8lovv4bR479VzvMeF81mxz2yv8OEFCJYmGura6UWCT09S+259Nua4Xmc2ypHkJMo1nVIFKrpI7NSLe4Fb+/vjo0XiRzKAEDRhnDGP7w0CBGQFJ7iyfb2wbbPxi7dAQAxGoWAdgSPa9sZ//FUbXNtL6e/jK0j6pUbo0W/G2nv4yuJzhssf4BoUaZwNM41RMisT5iU1Mq6STvRG3pjsvARKMtEJzcgUBjVX7Ej0JFEj3vAufw3ls7NBndTsUVeXRpSFcuLBWz1b/kD84Y8PwuDGHc4gm/U/yAsuIxRrgSI2nvPp3KY5z9q7NHNkpxCuYCc5OWVLbsqtr0ggsFVGsWO+OjYWftDyobJlqBZGQofUEsF2/I/9kDGmsYpuPBZ6f5hU/BvBGbLPI+iM5iaSXQiqyhGCoFAYVRCBu3rjbmHkLyKjcwA0CGJJ2QklIVC/1r1A76fnBtCGy8ZyxGgBSgXsyjso3Hp8/X1wsy51DeuRnDBVPMcEWwdQKRWUE6mHnWqHaicMaICqTJVjMUhYBuSDuVsLsVGxCKzUKarC3qF71iiVRQKduVKdI02C+tyXAU9TEHeid9R6CSwa2MwOUr6TXSB5Yl0jULErluwsCpAdwNgcTKQSyKAsY1NrDtbBKYUrF+8hU9up/X4YSoS3414OTRlBDyqrN7gkda+vTuVq9h27YVPDWS5h1NuSRGqUKpTSbdh0kmvc77jHUPtJg05QSbkxXZ9TtXb3JrCL4ARopyoRTy61Ku7KxAAF+XWCwJZ6Utfa7Hfo12igHuGgPwuPUpONUsB1P9TfliyhVV2MkQMbFbYWpQ6RJJQUaQwI1Dte+9181IRI/S2pSTQIVVJa9LS9BNiSQDT1WxGplNixJnHFGXWSKRt7FoHJbqpUYmlLLq86+ZTeNOYdyoc/dgVWwLXuSgqtQZD5FUKauwLGOCTJldcCFchBDt2VIxGzxAENSvrXSCOliSpqgWIPbVYGeNuHFuM5BvR9A/8Atylj+zA42TyJQlYs9dKvKQoJ0vpIPdWUgFVvXeq+wODHD2bOS5WcpRyzSK5Nd2iqx86qsehwqozMI4j1WvCVuxqF3Bw82kDmtP2gcL5k3D2/+oCH6NTf8hwy8c4UMzl5ISa1rs1XpYG1atrpgDXxi1PlVcqWF6G1L8NRF/oTjbizRlcXBLqVe0ptpnQTzMri3inwHLlIVlaWNgWCsnY7/wBGw1V3IPpftgt4P41qiZT99Or2DPzJAsZQAFSQ1aXBsAb3840/aTwt1zhfUxEkepLJIBWlZV9heliBXmwwfZ7kYYMo2ZZxpYHUzUNKirLfLbGv6Qg3Nk9mu/NhWl5kk24cFwaADMWWUxAAv7qzJLmJBqM5VCOlgBCo6W78zqIohrCk9IqsF81JzYpGiCNOqtECo1BS2mx1UCB0kj47emObZjxQGntUTlApGrSqzMIg3dlV1UkKSdxdKoNkHDa/EeXbAAoDaySZlI43qlUgJpU9KjuGoae+OfUovpEZxEro061OsDkMwimVzKZaJ8tCsjPAqnqQnVrPnGnzAEkkCuxA7YGZjICVgZEeVtN20bOAxViANtK0dI9Bu3xRfwrmYnV2jYSO7apZFVtJbYUGIGrTVbfoLwdxixFAVnS4nZbmfP0ttKfTOVsdRsSI0xKRulRqwdrscxlVlBCpRXmUxFPYJHUBuQX8FZrXFvl3hcABi6BS1AdyDuwsiyB27DsFzj8MdZklXYwuZ4VXf7vm1OAo7nnK5rvTLuO2Df2dtWWQaSoZRIQe4YkhvpYCNXuxxWjRFH7Wi2/edL8d+9XLpF0S4lxI3pogEhBqBAJLaSd9iB6D17+2B+YXShJO/bfYG9qsdrNCvrtubM8eLCBmUgaAXo9jpUkDYj8VH8sUeF8KA6mZmN6rJ2J330jp9fbE1a/ZkCLlDWyJW7h855ikAFHBUMpBsg7eu9AHfc7/AKCc9GqMkiWE1MovRSEOunSzqQg0mQ7+wANBRi3kp+XJIyqArS6NRX8KgIeq/SRSf1xa4ZnOWh1sZLa7AAC6vT3q73r8sNYSWglVOtkIGcMuohWk2OiTmPIt+gIy40i63o/rjFYnV1d0iVVBJ6EUsK/qZ2lFWOy3+orzN8FWSRBzGCm0VWuqtjTBXGrzFfT8N2d8FIvB8YBttyCCURQTYCnqYM26qoO/ZQOwGLKEP4vleTApzDWqtShnaUsTRrflgABL3ahTWThSyHjLKcyS1+7VOoJLHqYDqYgHcgADZXJsN3NYZvtLyS/wMcb9a85b1b30Se1fthJPhPLDLlxpRu6mRmcH1KhWatR3ArcE2N8cbH/UP81QN3xsnb3pBqgVMm2Otq7PlMuqLSXXfdi37sScbsAfBOcklyaNKba2AJ7lQxA/ba/WsHsddrswBG1OBkSpgV4n4a8+WaNK1FkO5oELIrHf6A4KDHuBzQ5padqsDBkKlwXJtFl4o3NsiKrEEkWBvRO9Yrx8AUMW1EWTsgVNiSa1Aa/U/i9cFcTFlCqwcMiQ6lQav6j1N/ia2/fFrExMCEH8XZAzZKZE2fQWTa+pepdvXcdsKXgDgYmyMpUaY5nXSXBZnRDZdgSOqRrY36HcemOi48Va2G2GiqQws3pRpAvD9yQVdlbSF+8jEnMYlmGjVoQq9ag4WhSACzuRprGWRBnMwImdn030hBdEEsoYIjABSNZYigavYOmd4cktBxdexI2PcEjcqfVexoXjdDCqKFUBVHYAUB9AMKTUA4b4VIpp31NtenbcADdtm9B20+24wfiiCgKoCgbAAUB9BjPEwIUxMTEwIQjxJ4aizkYSUHpOpSPeqII7FSO6nbt7A45l4W4sJllyb5cKnNjkYDUNLCWOMo67AEdPlC7jcWbx2TGiXIxtq1Ijaq1WoN12v3r5w1tSG5T4cEl9IF2Yf1c2yvhpFGg5SSS1ASWpFGq61OupXUWaqjspJoG8W08N5RWnCZVHdJogtK6nQzIGGosbI6ra/wBKw6N4dy5/1KfkK/yx7/4fy/rEp+u/+eDtXHafNL/zgaR5IJ4Kyqo0umPlakRmS2NNzJ17MTvpVRY70PjBfiLPq6ZXFGyqxFr27agjV+hxayfDIoiTFGqFq1FQBdXV/Sz+pxawsmTJWhrYEJGn4ZKsokjiYksRJ1ksYW0WfvACSrIDQBO7Da7waijLzs6tyCwS1PnbTq7qensQL6th3G1H8YvEGFEAj5F4hSqWd4YZFA1ksLFmqIbuCAK7djVih6WCMyvEhDEEkDc1F06NLEuVFDTtuGIuxffeqOGFVoUNgMe4VUpB8E7FYGEtwcOMSAMaZl6mYKVJrqH57+xNnvjbTKf5YfUSBTlCdz6A/F3W3rVXg8RjRl8iqEkdz7+g9h8f+3sKaoWpuERsACG/xvt9Orb8vjFnMThFZ2NKoLE+wAs/tjZiEYEL5y8Yfa1/G5latcrGToQEamsFdb+mqjst0Be97435/wC0LJHKPEglaQqQprSFaiA2q7BF3tftj6AGTQfgX/CMZiFR2A/THPxH0+liHh7yZCoabS8PIuuU/Y99pv8AEacjPbSqp5TgeZVHlf2IXs3qBvv5us4xWMDsAPpjLG8CEwrwY9xMTEqFMTExMCFMTExMCFMTExMCFMTExMCFMTExMCFMTExMCFMeHExMCFBj3ExMCFMTExMCFMTExMCFMTExMCFMTExMCFMTExMCFMTExMCFMTExMCF//9k="/>
          <p:cNvSpPr>
            <a:spLocks noChangeAspect="1" noChangeArrowheads="1"/>
          </p:cNvSpPr>
          <p:nvPr/>
        </p:nvSpPr>
        <p:spPr bwMode="auto">
          <a:xfrm>
            <a:off x="307975" y="-746125"/>
            <a:ext cx="2419350" cy="1885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TextBox 6"/>
          <p:cNvSpPr txBox="1"/>
          <p:nvPr/>
        </p:nvSpPr>
        <p:spPr>
          <a:xfrm>
            <a:off x="1143000" y="4724400"/>
            <a:ext cx="5742678" cy="2092881"/>
          </a:xfrm>
          <a:prstGeom prst="rect">
            <a:avLst/>
          </a:prstGeom>
          <a:noFill/>
        </p:spPr>
        <p:txBody>
          <a:bodyPr wrap="square" rtlCol="0">
            <a:spAutoFit/>
          </a:bodyPr>
          <a:lstStyle/>
          <a:p>
            <a:pPr marL="285750" indent="-285750">
              <a:buFont typeface="Wingdings" pitchFamily="2" charset="2"/>
              <a:buChar char="ü"/>
            </a:pPr>
            <a:r>
              <a:rPr lang="en-US" dirty="0">
                <a:solidFill>
                  <a:prstClr val="black"/>
                </a:solidFill>
              </a:rPr>
              <a:t>A way to stimulate your mind</a:t>
            </a:r>
          </a:p>
          <a:p>
            <a:pPr marL="285750" indent="-285750">
              <a:buFont typeface="Courier New" pitchFamily="49" charset="0"/>
              <a:buChar char="o"/>
            </a:pPr>
            <a:r>
              <a:rPr lang="en-US" dirty="0" smtClean="0">
                <a:solidFill>
                  <a:prstClr val="black"/>
                </a:solidFill>
              </a:rPr>
              <a:t>Opens a flow of creative thinking</a:t>
            </a:r>
          </a:p>
          <a:p>
            <a:pPr marL="285750" indent="-285750">
              <a:buFont typeface="Courier New" pitchFamily="49" charset="0"/>
              <a:buChar char="o"/>
            </a:pPr>
            <a:r>
              <a:rPr lang="en-US" dirty="0" smtClean="0">
                <a:solidFill>
                  <a:prstClr val="black"/>
                </a:solidFill>
              </a:rPr>
              <a:t>A </a:t>
            </a:r>
            <a:r>
              <a:rPr lang="en-US" dirty="0">
                <a:solidFill>
                  <a:prstClr val="black"/>
                </a:solidFill>
              </a:rPr>
              <a:t>way to see how things connect</a:t>
            </a:r>
          </a:p>
          <a:p>
            <a:pPr marL="285750" indent="-285750">
              <a:buFont typeface="Courier New" pitchFamily="49" charset="0"/>
              <a:buChar char="o"/>
            </a:pPr>
            <a:r>
              <a:rPr lang="en-US" dirty="0" smtClean="0">
                <a:solidFill>
                  <a:prstClr val="black"/>
                </a:solidFill>
              </a:rPr>
              <a:t>Whole </a:t>
            </a:r>
            <a:r>
              <a:rPr lang="en-US" dirty="0">
                <a:solidFill>
                  <a:prstClr val="black"/>
                </a:solidFill>
              </a:rPr>
              <a:t>braining thinking that identifies and solves </a:t>
            </a:r>
            <a:r>
              <a:rPr lang="en-US" dirty="0" smtClean="0">
                <a:solidFill>
                  <a:prstClr val="black"/>
                </a:solidFill>
              </a:rPr>
              <a:t>problems</a:t>
            </a:r>
          </a:p>
          <a:p>
            <a:pPr marL="342900" indent="-342900">
              <a:buFontTx/>
              <a:buAutoNum type="arabicPeriod"/>
            </a:pPr>
            <a:endParaRPr lang="en-US" sz="2000" dirty="0">
              <a:solidFill>
                <a:prstClr val="black"/>
              </a:solidFill>
            </a:endParaRPr>
          </a:p>
          <a:p>
            <a:pPr marL="342900" indent="-342900">
              <a:buFontTx/>
              <a:buAutoNum type="arabicPeriod"/>
            </a:pPr>
            <a:endParaRPr lang="en-US" sz="2000" dirty="0">
              <a:solidFill>
                <a:prstClr val="black"/>
              </a:solidFill>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057400"/>
            <a:ext cx="3114675" cy="243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6678276" y="5506216"/>
            <a:ext cx="4572000" cy="923330"/>
          </a:xfrm>
          <a:prstGeom prst="rect">
            <a:avLst/>
          </a:prstGeom>
        </p:spPr>
        <p:txBody>
          <a:bodyPr>
            <a:spAutoFit/>
          </a:bodyPr>
          <a:lstStyle/>
          <a:p>
            <a:pPr marL="285750" lvl="0" indent="-285750">
              <a:buFont typeface="Wingdings" panose="05000000000000000000" pitchFamily="2" charset="2"/>
              <a:buChar char="q"/>
            </a:pPr>
            <a:r>
              <a:rPr lang="en-US" dirty="0" smtClean="0"/>
              <a:t>Brainstorm</a:t>
            </a:r>
          </a:p>
          <a:p>
            <a:pPr marL="285750" lvl="0" indent="-285750">
              <a:buFont typeface="Wingdings" panose="05000000000000000000" pitchFamily="2" charset="2"/>
              <a:buChar char="q"/>
            </a:pPr>
            <a:r>
              <a:rPr lang="en-US" dirty="0" smtClean="0"/>
              <a:t>Visualize </a:t>
            </a:r>
          </a:p>
          <a:p>
            <a:pPr marL="285750" lvl="0" indent="-285750">
              <a:buFont typeface="Wingdings" panose="05000000000000000000" pitchFamily="2" charset="2"/>
              <a:buChar char="q"/>
            </a:pPr>
            <a:r>
              <a:rPr lang="en-US" dirty="0" smtClean="0"/>
              <a:t>Think in a new way</a:t>
            </a:r>
            <a:endParaRPr lang="en-US" dirty="0"/>
          </a:p>
        </p:txBody>
      </p:sp>
    </p:spTree>
    <p:extLst>
      <p:ext uri="{BB962C8B-B14F-4D97-AF65-F5344CB8AC3E}">
        <p14:creationId xmlns:p14="http://schemas.microsoft.com/office/powerpoint/2010/main" val="369982496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8"/>
            <a:ext cx="6720840" cy="859302"/>
          </a:xfrm>
        </p:spPr>
        <p:txBody>
          <a:bodyPr/>
          <a:lstStyle/>
          <a:p>
            <a:r>
              <a:rPr lang="en-US" dirty="0" smtClean="0"/>
              <a:t>What is consciousness?</a:t>
            </a:r>
            <a:endParaRPr lang="en-US" dirty="0"/>
          </a:p>
        </p:txBody>
      </p:sp>
      <p:pic>
        <p:nvPicPr>
          <p:cNvPr id="6" name="Picture 5"/>
          <p:cNvPicPr/>
          <p:nvPr/>
        </p:nvPicPr>
        <p:blipFill>
          <a:blip r:embed="rId3" cstate="print"/>
          <a:srcRect l="3046" t="4054" r="6091" b="4054"/>
          <a:stretch>
            <a:fillRect/>
          </a:stretch>
        </p:blipFill>
        <p:spPr bwMode="auto">
          <a:xfrm>
            <a:off x="1189982" y="2446163"/>
            <a:ext cx="3877317" cy="3220995"/>
          </a:xfrm>
          <a:prstGeom prst="rect">
            <a:avLst/>
          </a:prstGeom>
          <a:noFill/>
          <a:ln w="9525">
            <a:noFill/>
            <a:miter lim="800000"/>
            <a:headEnd/>
            <a:tailEnd/>
          </a:ln>
        </p:spPr>
      </p:pic>
      <p:sp>
        <p:nvSpPr>
          <p:cNvPr id="8" name="TextBox 7"/>
          <p:cNvSpPr txBox="1"/>
          <p:nvPr/>
        </p:nvSpPr>
        <p:spPr>
          <a:xfrm>
            <a:off x="4191001" y="3048000"/>
            <a:ext cx="1295400" cy="369332"/>
          </a:xfrm>
          <a:prstGeom prst="rect">
            <a:avLst/>
          </a:prstGeom>
          <a:noFill/>
        </p:spPr>
        <p:txBody>
          <a:bodyPr wrap="square" rtlCol="0">
            <a:spAutoFit/>
          </a:bodyPr>
          <a:lstStyle/>
          <a:p>
            <a:r>
              <a:rPr lang="en-US" dirty="0">
                <a:solidFill>
                  <a:prstClr val="black"/>
                </a:solidFill>
              </a:rPr>
              <a:t>nucleus</a:t>
            </a:r>
          </a:p>
        </p:txBody>
      </p:sp>
      <p:cxnSp>
        <p:nvCxnSpPr>
          <p:cNvPr id="10" name="Straight Arrow Connector 9"/>
          <p:cNvCxnSpPr>
            <a:stCxn id="8" idx="1"/>
          </p:cNvCxnSpPr>
          <p:nvPr/>
        </p:nvCxnSpPr>
        <p:spPr>
          <a:xfrm flipH="1">
            <a:off x="2400301" y="3232666"/>
            <a:ext cx="1790700" cy="439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382039" y="5747586"/>
            <a:ext cx="1720702" cy="338554"/>
          </a:xfrm>
          <a:prstGeom prst="rect">
            <a:avLst/>
          </a:prstGeom>
          <a:noFill/>
        </p:spPr>
        <p:txBody>
          <a:bodyPr wrap="square" rtlCol="0">
            <a:spAutoFit/>
          </a:bodyPr>
          <a:lstStyle/>
          <a:p>
            <a:r>
              <a:rPr lang="en-US" sz="1600" dirty="0">
                <a:solidFill>
                  <a:prstClr val="black"/>
                </a:solidFill>
              </a:rPr>
              <a:t>Axon terminal</a:t>
            </a:r>
          </a:p>
        </p:txBody>
      </p:sp>
      <p:cxnSp>
        <p:nvCxnSpPr>
          <p:cNvPr id="14" name="Straight Arrow Connector 13"/>
          <p:cNvCxnSpPr/>
          <p:nvPr/>
        </p:nvCxnSpPr>
        <p:spPr>
          <a:xfrm flipV="1">
            <a:off x="4111254" y="5667158"/>
            <a:ext cx="177210" cy="1692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371600" y="1371600"/>
            <a:ext cx="6705600" cy="923330"/>
          </a:xfrm>
          <a:prstGeom prst="rect">
            <a:avLst/>
          </a:prstGeom>
          <a:noFill/>
        </p:spPr>
        <p:txBody>
          <a:bodyPr wrap="square" rtlCol="0">
            <a:spAutoFit/>
          </a:bodyPr>
          <a:lstStyle/>
          <a:p>
            <a:r>
              <a:rPr lang="en-US" dirty="0">
                <a:solidFill>
                  <a:srgbClr val="7030A0"/>
                </a:solidFill>
              </a:rPr>
              <a:t>“Even the best computer doesn't know it exists.”</a:t>
            </a:r>
          </a:p>
          <a:p>
            <a:r>
              <a:rPr lang="en-US" dirty="0">
                <a:solidFill>
                  <a:srgbClr val="7030A0"/>
                </a:solidFill>
              </a:rPr>
              <a:t>         Agree?</a:t>
            </a:r>
          </a:p>
          <a:p>
            <a:endParaRPr lang="en-US" dirty="0">
              <a:solidFill>
                <a:prstClr val="black"/>
              </a:solidFill>
            </a:endParaRPr>
          </a:p>
        </p:txBody>
      </p:sp>
      <p:pic>
        <p:nvPicPr>
          <p:cNvPr id="1945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3074" t="24776" r="26473" b="536"/>
          <a:stretch/>
        </p:blipFill>
        <p:spPr bwMode="auto">
          <a:xfrm>
            <a:off x="5566144" y="3581400"/>
            <a:ext cx="3157870" cy="197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4200" y="5152659"/>
            <a:ext cx="2011680" cy="1528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46270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b="1" dirty="0" smtClean="0">
                <a:solidFill>
                  <a:schemeClr val="tx2">
                    <a:lumMod val="60000"/>
                    <a:lumOff val="40000"/>
                  </a:schemeClr>
                </a:solidFill>
                <a:effectLst/>
                <a:ea typeface="Calibri"/>
              </a:rPr>
              <a:t>If consciousness is linked to the laws of the universe……</a:t>
            </a:r>
            <a:endParaRPr lang="en-US" sz="2800" b="1" dirty="0">
              <a:solidFill>
                <a:schemeClr val="tx2">
                  <a:lumMod val="60000"/>
                  <a:lumOff val="40000"/>
                </a:schemeClr>
              </a:solidFill>
            </a:endParaRPr>
          </a:p>
        </p:txBody>
      </p:sp>
      <p:sp>
        <p:nvSpPr>
          <p:cNvPr id="5" name="TextBox 4"/>
          <p:cNvSpPr txBox="1"/>
          <p:nvPr/>
        </p:nvSpPr>
        <p:spPr>
          <a:xfrm>
            <a:off x="3429000" y="1828800"/>
            <a:ext cx="5486400" cy="1323439"/>
          </a:xfrm>
          <a:prstGeom prst="rect">
            <a:avLst/>
          </a:prstGeom>
          <a:noFill/>
        </p:spPr>
        <p:txBody>
          <a:bodyPr wrap="square" rtlCol="0">
            <a:spAutoFit/>
          </a:bodyPr>
          <a:lstStyle/>
          <a:p>
            <a:r>
              <a:rPr lang="en-US" sz="2000" dirty="0">
                <a:solidFill>
                  <a:srgbClr val="ACCBF9">
                    <a:lumMod val="25000"/>
                  </a:srgbClr>
                </a:solidFill>
              </a:rPr>
              <a:t>“…conscious experience is intrinsically connected  to the fine-scale structure  of space–time geometry,   and that consciousness could be deeply related to the </a:t>
            </a:r>
            <a:r>
              <a:rPr lang="en-US" sz="2000" dirty="0" smtClean="0">
                <a:solidFill>
                  <a:srgbClr val="ACCBF9">
                    <a:lumMod val="25000"/>
                  </a:srgbClr>
                </a:solidFill>
              </a:rPr>
              <a:t>operation </a:t>
            </a:r>
            <a:r>
              <a:rPr lang="en-US" sz="2000" dirty="0">
                <a:solidFill>
                  <a:srgbClr val="ACCBF9">
                    <a:lumMod val="25000"/>
                  </a:srgbClr>
                </a:solidFill>
              </a:rPr>
              <a:t>of the laws of the universe.”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3886200"/>
            <a:ext cx="5395632" cy="27178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086" y="1742539"/>
            <a:ext cx="2819400" cy="2819400"/>
          </a:xfrm>
          <a:prstGeom prst="rect">
            <a:avLst/>
          </a:prstGeom>
        </p:spPr>
      </p:pic>
    </p:spTree>
    <p:extLst>
      <p:ext uri="{BB962C8B-B14F-4D97-AF65-F5344CB8AC3E}">
        <p14:creationId xmlns:p14="http://schemas.microsoft.com/office/powerpoint/2010/main" val="31604940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9069572" cy="1143000"/>
          </a:xfrm>
        </p:spPr>
        <p:txBody>
          <a:bodyPr>
            <a:normAutofit fontScale="90000"/>
          </a:bodyPr>
          <a:lstStyle/>
          <a:p>
            <a:pPr algn="ctr"/>
            <a:r>
              <a:rPr lang="en-US" sz="3100" b="1" dirty="0" smtClean="0">
                <a:solidFill>
                  <a:srgbClr val="0070C0"/>
                </a:solidFill>
              </a:rPr>
              <a:t>What is the Connection </a:t>
            </a:r>
            <a:r>
              <a:rPr lang="en-US" sz="3100" b="1" dirty="0">
                <a:solidFill>
                  <a:srgbClr val="0070C0"/>
                </a:solidFill>
              </a:rPr>
              <a:t>between </a:t>
            </a:r>
            <a:r>
              <a:rPr lang="en-US" sz="3100" b="1" dirty="0" smtClean="0">
                <a:solidFill>
                  <a:srgbClr val="0070C0"/>
                </a:solidFill>
              </a:rPr>
              <a:t/>
            </a:r>
            <a:br>
              <a:rPr lang="en-US" sz="3100" b="1" dirty="0" smtClean="0">
                <a:solidFill>
                  <a:srgbClr val="0070C0"/>
                </a:solidFill>
              </a:rPr>
            </a:br>
            <a:r>
              <a:rPr lang="en-US" sz="3100" b="1" dirty="0" smtClean="0">
                <a:solidFill>
                  <a:srgbClr val="0070C0"/>
                </a:solidFill>
              </a:rPr>
              <a:t>Mind</a:t>
            </a:r>
            <a:r>
              <a:rPr lang="en-US" sz="3100" b="1" dirty="0">
                <a:solidFill>
                  <a:srgbClr val="0070C0"/>
                </a:solidFill>
              </a:rPr>
              <a:t>, Matter </a:t>
            </a:r>
            <a:r>
              <a:rPr lang="en-US" sz="3100" b="1" dirty="0" smtClean="0">
                <a:solidFill>
                  <a:srgbClr val="0070C0"/>
                </a:solidFill>
              </a:rPr>
              <a:t>and Space?</a:t>
            </a:r>
            <a:r>
              <a:rPr lang="en-US" sz="2400" b="1" dirty="0" smtClean="0">
                <a:solidFill>
                  <a:srgbClr val="0070C0"/>
                </a:solidFill>
              </a:rPr>
              <a:t/>
            </a:r>
            <a:br>
              <a:rPr lang="en-US" sz="2400" b="1" dirty="0" smtClean="0">
                <a:solidFill>
                  <a:srgbClr val="0070C0"/>
                </a:solidFill>
              </a:rPr>
            </a:br>
            <a:r>
              <a:rPr lang="en-US" sz="2400" dirty="0" smtClean="0">
                <a:solidFill>
                  <a:schemeClr val="tx1"/>
                </a:solidFill>
                <a:effectLst/>
              </a:rPr>
              <a:t>(the hard problem of consciousness)</a:t>
            </a:r>
            <a:endParaRPr lang="en-US" sz="4000" dirty="0">
              <a:solidFill>
                <a:schemeClr val="tx1"/>
              </a:solidFill>
              <a:effectLst/>
            </a:endParaRPr>
          </a:p>
        </p:txBody>
      </p:sp>
      <p:sp>
        <p:nvSpPr>
          <p:cNvPr id="3" name="Content Placeholder 2"/>
          <p:cNvSpPr>
            <a:spLocks noGrp="1"/>
          </p:cNvSpPr>
          <p:nvPr>
            <p:ph idx="1"/>
          </p:nvPr>
        </p:nvSpPr>
        <p:spPr>
          <a:xfrm>
            <a:off x="1143000" y="1752600"/>
            <a:ext cx="8001000" cy="4800600"/>
          </a:xfrm>
        </p:spPr>
        <p:txBody>
          <a:bodyPr>
            <a:normAutofit/>
          </a:bodyPr>
          <a:lstStyle/>
          <a:p>
            <a:pPr>
              <a:buClr>
                <a:srgbClr val="00B050"/>
              </a:buClr>
              <a:buFont typeface="Wingdings" panose="05000000000000000000" pitchFamily="2" charset="2"/>
              <a:buChar char="v"/>
            </a:pPr>
            <a:r>
              <a:rPr lang="en-US" sz="2200" b="1" dirty="0">
                <a:solidFill>
                  <a:schemeClr val="accent3">
                    <a:lumMod val="50000"/>
                  </a:schemeClr>
                </a:solidFill>
              </a:rPr>
              <a:t>The mind is affected by matter.</a:t>
            </a:r>
            <a:r>
              <a:rPr lang="en-US" sz="2200" dirty="0">
                <a:solidFill>
                  <a:schemeClr val="accent3">
                    <a:lumMod val="50000"/>
                  </a:schemeClr>
                </a:solidFill>
              </a:rPr>
              <a:t> </a:t>
            </a:r>
            <a:endParaRPr lang="en-US" sz="2200" b="1" dirty="0" smtClean="0">
              <a:solidFill>
                <a:schemeClr val="accent3">
                  <a:lumMod val="50000"/>
                </a:schemeClr>
              </a:solidFill>
            </a:endParaRPr>
          </a:p>
          <a:p>
            <a:pPr>
              <a:buClr>
                <a:srgbClr val="00B050"/>
              </a:buClr>
              <a:buFont typeface="Wingdings" panose="05000000000000000000" pitchFamily="2" charset="2"/>
              <a:buChar char="v"/>
            </a:pPr>
            <a:r>
              <a:rPr lang="en-US" sz="2200" b="1" dirty="0" smtClean="0">
                <a:solidFill>
                  <a:schemeClr val="accent3">
                    <a:lumMod val="50000"/>
                  </a:schemeClr>
                </a:solidFill>
              </a:rPr>
              <a:t>The mind </a:t>
            </a:r>
            <a:r>
              <a:rPr lang="en-US" sz="2200" b="1" dirty="0">
                <a:solidFill>
                  <a:schemeClr val="accent3">
                    <a:lumMod val="50000"/>
                  </a:schemeClr>
                </a:solidFill>
              </a:rPr>
              <a:t>can </a:t>
            </a:r>
            <a:r>
              <a:rPr lang="en-US" sz="2200" b="1" dirty="0" smtClean="0">
                <a:solidFill>
                  <a:schemeClr val="accent3">
                    <a:lumMod val="50000"/>
                  </a:schemeClr>
                </a:solidFill>
              </a:rPr>
              <a:t>move matter </a:t>
            </a:r>
            <a:r>
              <a:rPr lang="en-US" sz="2200" b="1" dirty="0">
                <a:solidFill>
                  <a:schemeClr val="accent3">
                    <a:lumMod val="50000"/>
                  </a:schemeClr>
                </a:solidFill>
              </a:rPr>
              <a:t>in </a:t>
            </a:r>
            <a:r>
              <a:rPr lang="en-US" sz="2200" b="1" dirty="0" smtClean="0">
                <a:solidFill>
                  <a:schemeClr val="accent3">
                    <a:lumMod val="50000"/>
                  </a:schemeClr>
                </a:solidFill>
              </a:rPr>
              <a:t>space</a:t>
            </a:r>
            <a:r>
              <a:rPr lang="en-US" sz="2200" b="1" dirty="0">
                <a:solidFill>
                  <a:schemeClr val="accent3">
                    <a:lumMod val="50000"/>
                  </a:schemeClr>
                </a:solidFill>
              </a:rPr>
              <a:t>.</a:t>
            </a:r>
            <a:r>
              <a:rPr lang="en-US" sz="2200" dirty="0">
                <a:solidFill>
                  <a:schemeClr val="accent3">
                    <a:lumMod val="50000"/>
                  </a:schemeClr>
                </a:solidFill>
              </a:rPr>
              <a:t> </a:t>
            </a:r>
            <a:endParaRPr lang="en-US" sz="2200" b="1" dirty="0">
              <a:solidFill>
                <a:schemeClr val="accent3">
                  <a:lumMod val="50000"/>
                </a:schemeClr>
              </a:solidFill>
            </a:endParaRPr>
          </a:p>
          <a:p>
            <a:pPr>
              <a:buClr>
                <a:srgbClr val="00B050"/>
              </a:buClr>
              <a:buFont typeface="Wingdings" panose="05000000000000000000" pitchFamily="2" charset="2"/>
              <a:buChar char="v"/>
            </a:pPr>
            <a:r>
              <a:rPr lang="en-US" sz="2200" b="1" dirty="0" smtClean="0">
                <a:solidFill>
                  <a:schemeClr val="accent3">
                    <a:lumMod val="50000"/>
                  </a:schemeClr>
                </a:solidFill>
              </a:rPr>
              <a:t>The mind produces brain waves </a:t>
            </a:r>
            <a:r>
              <a:rPr lang="en-US" sz="2200" b="1" dirty="0">
                <a:solidFill>
                  <a:schemeClr val="accent3">
                    <a:lumMod val="50000"/>
                  </a:schemeClr>
                </a:solidFill>
              </a:rPr>
              <a:t>in </a:t>
            </a:r>
            <a:r>
              <a:rPr lang="en-US" sz="2200" b="1" dirty="0" smtClean="0">
                <a:solidFill>
                  <a:schemeClr val="accent3">
                    <a:lumMod val="50000"/>
                  </a:schemeClr>
                </a:solidFill>
              </a:rPr>
              <a:t>space </a:t>
            </a:r>
            <a:r>
              <a:rPr lang="en-US" sz="2200" b="1" dirty="0">
                <a:solidFill>
                  <a:schemeClr val="accent3">
                    <a:lumMod val="50000"/>
                  </a:schemeClr>
                </a:solidFill>
              </a:rPr>
              <a:t>when </a:t>
            </a:r>
            <a:r>
              <a:rPr lang="en-US" sz="2200" b="1" dirty="0" smtClean="0">
                <a:solidFill>
                  <a:schemeClr val="accent3">
                    <a:lumMod val="50000"/>
                  </a:schemeClr>
                </a:solidFill>
              </a:rPr>
              <a:t>thinking</a:t>
            </a:r>
            <a:r>
              <a:rPr lang="en-US" b="1" dirty="0" smtClean="0">
                <a:solidFill>
                  <a:schemeClr val="accent3">
                    <a:lumMod val="50000"/>
                  </a:schemeClr>
                </a:solidFill>
              </a:rPr>
              <a:t>.</a:t>
            </a:r>
          </a:p>
          <a:p>
            <a:pPr marL="82296" indent="0">
              <a:buClr>
                <a:srgbClr val="00B050"/>
              </a:buClr>
              <a:buNone/>
            </a:pPr>
            <a:endParaRPr lang="en-US" b="1" dirty="0">
              <a:solidFill>
                <a:schemeClr val="accent4">
                  <a:lumMod val="75000"/>
                </a:schemeClr>
              </a:solidFill>
            </a:endParaRPr>
          </a:p>
          <a:p>
            <a:pPr>
              <a:buClr>
                <a:srgbClr val="00B050"/>
              </a:buClr>
              <a:buFont typeface="Wingdings" panose="05000000000000000000" pitchFamily="2" charset="2"/>
              <a:buChar char="§"/>
            </a:pPr>
            <a:r>
              <a:rPr lang="en-US" b="1" dirty="0" smtClean="0">
                <a:solidFill>
                  <a:srgbClr val="0070C0"/>
                </a:solidFill>
              </a:rPr>
              <a:t> </a:t>
            </a:r>
            <a:r>
              <a:rPr lang="en-US" sz="2400" dirty="0" smtClean="0">
                <a:solidFill>
                  <a:srgbClr val="0070C0"/>
                </a:solidFill>
              </a:rPr>
              <a:t>Can you think of  examples? </a:t>
            </a:r>
          </a:p>
          <a:p>
            <a:pPr marL="82296" indent="0">
              <a:buClr>
                <a:srgbClr val="00B050"/>
              </a:buClr>
              <a:buNone/>
            </a:pPr>
            <a:endParaRPr lang="en-US" sz="2400" dirty="0" smtClean="0"/>
          </a:p>
          <a:p>
            <a:pPr marL="82296" indent="0">
              <a:buClr>
                <a:srgbClr val="00B050"/>
              </a:buClr>
              <a:buNone/>
            </a:pPr>
            <a:endParaRPr lang="en-US" sz="2400" dirty="0"/>
          </a:p>
          <a:p>
            <a:pPr marL="82296" indent="0">
              <a:buClr>
                <a:srgbClr val="00B050"/>
              </a:buClr>
              <a:buNone/>
            </a:pPr>
            <a:endParaRPr lang="en-US" sz="2400" dirty="0" smtClean="0"/>
          </a:p>
          <a:p>
            <a:pPr marL="82296" indent="0">
              <a:buClr>
                <a:srgbClr val="00B050"/>
              </a:buClr>
              <a:buNone/>
            </a:pPr>
            <a:r>
              <a:rPr lang="en-US" sz="2400" dirty="0" smtClean="0">
                <a:solidFill>
                  <a:schemeClr val="accent2">
                    <a:lumMod val="50000"/>
                  </a:schemeClr>
                </a:solidFill>
              </a:rPr>
              <a:t>What does mind over matter mean?</a:t>
            </a:r>
          </a:p>
          <a:p>
            <a:pPr marL="82296" indent="0">
              <a:buClr>
                <a:srgbClr val="00B050"/>
              </a:buClr>
              <a:buNone/>
            </a:pPr>
            <a:r>
              <a:rPr lang="en-US" sz="2400" dirty="0" smtClean="0">
                <a:solidFill>
                  <a:schemeClr val="accent2">
                    <a:lumMod val="50000"/>
                  </a:schemeClr>
                </a:solidFill>
              </a:rPr>
              <a:t>What does it mean when we say:  Are you out of your mind?</a:t>
            </a:r>
            <a:endParaRPr lang="en-US" sz="2800" dirty="0">
              <a:solidFill>
                <a:schemeClr val="accent2">
                  <a:lumMod val="50000"/>
                </a:schemeClr>
              </a:solidFill>
            </a:endParaRPr>
          </a:p>
        </p:txBody>
      </p:sp>
      <p:pic>
        <p:nvPicPr>
          <p:cNvPr id="1229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8286" r="14465"/>
          <a:stretch/>
        </p:blipFill>
        <p:spPr bwMode="auto">
          <a:xfrm>
            <a:off x="5867400" y="3200400"/>
            <a:ext cx="2602057"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41571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295400" y="1143000"/>
            <a:ext cx="7498080" cy="381000"/>
          </a:xfrm>
        </p:spPr>
        <p:txBody>
          <a:bodyPr>
            <a:noAutofit/>
          </a:bodyPr>
          <a:lstStyle/>
          <a:p>
            <a:r>
              <a:rPr lang="en-US" sz="3600" dirty="0" smtClean="0">
                <a:solidFill>
                  <a:srgbClr val="0070C0"/>
                </a:solidFill>
                <a:effectLst>
                  <a:outerShdw blurRad="38100" dist="38100" dir="2700000" algn="tl">
                    <a:srgbClr val="000000">
                      <a:alpha val="43137"/>
                    </a:srgbClr>
                  </a:outerShdw>
                </a:effectLst>
                <a:cs typeface="Arial" pitchFamily="34" charset="0"/>
              </a:rPr>
              <a:t>What is the Mind?</a:t>
            </a:r>
            <a:br>
              <a:rPr lang="en-US" sz="3600" dirty="0" smtClean="0">
                <a:solidFill>
                  <a:srgbClr val="0070C0"/>
                </a:solidFill>
                <a:effectLst>
                  <a:outerShdw blurRad="38100" dist="38100" dir="2700000" algn="tl">
                    <a:srgbClr val="000000">
                      <a:alpha val="43137"/>
                    </a:srgbClr>
                  </a:outerShdw>
                </a:effectLst>
                <a:cs typeface="Arial" pitchFamily="34" charset="0"/>
              </a:rPr>
            </a:br>
            <a:endParaRPr lang="en-US" sz="3600" dirty="0">
              <a:solidFill>
                <a:srgbClr val="0070C0"/>
              </a:solidFill>
              <a:effectLst>
                <a:outerShdw blurRad="38100" dist="38100" dir="2700000" algn="tl">
                  <a:srgbClr val="000000">
                    <a:alpha val="43137"/>
                  </a:srgbClr>
                </a:outerShdw>
              </a:effectLst>
            </a:endParaRPr>
          </a:p>
        </p:txBody>
      </p:sp>
      <p:sp>
        <p:nvSpPr>
          <p:cNvPr id="3" name="Subtitle 2"/>
          <p:cNvSpPr>
            <a:spLocks noGrp="1"/>
          </p:cNvSpPr>
          <p:nvPr>
            <p:ph idx="1"/>
          </p:nvPr>
        </p:nvSpPr>
        <p:spPr>
          <a:xfrm>
            <a:off x="1447800" y="1524000"/>
            <a:ext cx="7315200" cy="4343400"/>
          </a:xfrm>
        </p:spPr>
        <p:txBody>
          <a:bodyPr>
            <a:normAutofit/>
          </a:bodyPr>
          <a:lstStyle/>
          <a:p>
            <a:pPr algn="l">
              <a:buNone/>
            </a:pPr>
            <a:r>
              <a:rPr lang="en-US" sz="2000" dirty="0" smtClean="0">
                <a:solidFill>
                  <a:srgbClr val="0070C0"/>
                </a:solidFill>
                <a:latin typeface="Arial" pitchFamily="34" charset="0"/>
                <a:cs typeface="Arial" pitchFamily="34" charset="0"/>
              </a:rPr>
              <a:t>Q:</a:t>
            </a:r>
          </a:p>
          <a:p>
            <a:pPr algn="l">
              <a:buNone/>
            </a:pPr>
            <a:r>
              <a:rPr lang="en-US" sz="2000" dirty="0" smtClean="0">
                <a:solidFill>
                  <a:srgbClr val="0070C0"/>
                </a:solidFill>
                <a:latin typeface="Arial" pitchFamily="34" charset="0"/>
                <a:cs typeface="Arial" pitchFamily="34" charset="0"/>
              </a:rPr>
              <a:t>How does the mind relate to the brain, nervous system and body?</a:t>
            </a:r>
          </a:p>
          <a:p>
            <a:pPr algn="l">
              <a:buNone/>
            </a:pPr>
            <a:endParaRPr lang="en-US" sz="2000" dirty="0" smtClean="0">
              <a:solidFill>
                <a:srgbClr val="0070C0"/>
              </a:solidFill>
              <a:latin typeface="Arial" pitchFamily="34" charset="0"/>
              <a:cs typeface="Arial" pitchFamily="34" charset="0"/>
            </a:endParaRPr>
          </a:p>
          <a:p>
            <a:pPr algn="l">
              <a:buNone/>
            </a:pPr>
            <a:r>
              <a:rPr lang="en-US" sz="2000" dirty="0" smtClean="0">
                <a:solidFill>
                  <a:srgbClr val="0070C0"/>
                </a:solidFill>
                <a:latin typeface="Arial" pitchFamily="34" charset="0"/>
                <a:cs typeface="Arial" pitchFamily="34" charset="0"/>
              </a:rPr>
              <a:t> </a:t>
            </a:r>
          </a:p>
          <a:p>
            <a:pPr lvl="1" algn="l">
              <a:buFont typeface="Arial" pitchFamily="34" charset="0"/>
              <a:buChar char="•"/>
            </a:pPr>
            <a:r>
              <a:rPr lang="en-US" sz="2000" dirty="0" smtClean="0">
                <a:solidFill>
                  <a:srgbClr val="0070C0"/>
                </a:solidFill>
                <a:latin typeface="Arial" pitchFamily="34" charset="0"/>
                <a:cs typeface="Arial" pitchFamily="34" charset="0"/>
              </a:rPr>
              <a:t>  What is a mind like?</a:t>
            </a:r>
          </a:p>
          <a:p>
            <a:pPr lvl="1" algn="l">
              <a:buFont typeface="Arial" pitchFamily="34" charset="0"/>
              <a:buChar char="•"/>
            </a:pPr>
            <a:r>
              <a:rPr lang="en-US" sz="2000" dirty="0" smtClean="0">
                <a:solidFill>
                  <a:srgbClr val="0070C0"/>
                </a:solidFill>
                <a:latin typeface="Arial" pitchFamily="34" charset="0"/>
                <a:cs typeface="Arial" pitchFamily="34" charset="0"/>
              </a:rPr>
              <a:t>  What are the properties or characteristics?</a:t>
            </a:r>
          </a:p>
          <a:p>
            <a:pPr lvl="1" algn="l">
              <a:buFont typeface="Arial" pitchFamily="34" charset="0"/>
              <a:buChar char="•"/>
            </a:pPr>
            <a:r>
              <a:rPr lang="en-US" sz="2000" dirty="0" smtClean="0">
                <a:solidFill>
                  <a:srgbClr val="0070C0"/>
                </a:solidFill>
                <a:latin typeface="Arial" pitchFamily="34" charset="0"/>
                <a:cs typeface="Arial" pitchFamily="34" charset="0"/>
              </a:rPr>
              <a:t>  Do minds have parts? </a:t>
            </a:r>
          </a:p>
          <a:p>
            <a:pPr lvl="1" algn="l">
              <a:buFont typeface="Arial" pitchFamily="34" charset="0"/>
              <a:buChar char="•"/>
            </a:pPr>
            <a:r>
              <a:rPr lang="en-US" sz="2000" dirty="0" smtClean="0">
                <a:solidFill>
                  <a:srgbClr val="0070C0"/>
                </a:solidFill>
                <a:latin typeface="Arial" pitchFamily="34" charset="0"/>
                <a:cs typeface="Arial" pitchFamily="34" charset="0"/>
              </a:rPr>
              <a:t>  If so, how would you describe them?</a:t>
            </a:r>
          </a:p>
          <a:p>
            <a:pPr lvl="1" algn="l">
              <a:buFont typeface="Arial" pitchFamily="34" charset="0"/>
              <a:buChar char="•"/>
            </a:pPr>
            <a:r>
              <a:rPr lang="en-US" sz="2000" dirty="0" smtClean="0">
                <a:solidFill>
                  <a:srgbClr val="0070C0"/>
                </a:solidFill>
                <a:latin typeface="Arial" pitchFamily="34" charset="0"/>
                <a:cs typeface="Arial" pitchFamily="34" charset="0"/>
              </a:rPr>
              <a:t>  Is mind different from the brain?</a:t>
            </a:r>
          </a:p>
          <a:p>
            <a:pPr lvl="1" algn="l">
              <a:buFont typeface="Arial" pitchFamily="34" charset="0"/>
              <a:buChar char="•"/>
            </a:pPr>
            <a:r>
              <a:rPr lang="en-US" sz="2000" dirty="0" smtClean="0">
                <a:solidFill>
                  <a:srgbClr val="0070C0"/>
                </a:solidFill>
                <a:latin typeface="Arial" pitchFamily="34" charset="0"/>
                <a:cs typeface="Arial" pitchFamily="34" charset="0"/>
              </a:rPr>
              <a:t>  Where does it start, where does it end?</a:t>
            </a:r>
          </a:p>
          <a:p>
            <a:pPr algn="l"/>
            <a:endParaRPr lang="en-US" dirty="0"/>
          </a:p>
        </p:txBody>
      </p:sp>
      <p:pic>
        <p:nvPicPr>
          <p:cNvPr id="5" name="Picture 4" descr="consciousness image.jpeg"/>
          <p:cNvPicPr>
            <a:picLocks noChangeAspect="1"/>
          </p:cNvPicPr>
          <p:nvPr/>
        </p:nvPicPr>
        <p:blipFill>
          <a:blip r:embed="rId3" cstate="print"/>
          <a:stretch>
            <a:fillRect/>
          </a:stretch>
        </p:blipFill>
        <p:spPr>
          <a:xfrm>
            <a:off x="6789420" y="5105400"/>
            <a:ext cx="2125980" cy="1371600"/>
          </a:xfrm>
          <a:prstGeom prst="rect">
            <a:avLst/>
          </a:prstGeom>
        </p:spPr>
      </p:pic>
    </p:spTree>
    <p:extLst>
      <p:ext uri="{BB962C8B-B14F-4D97-AF65-F5344CB8AC3E}">
        <p14:creationId xmlns:p14="http://schemas.microsoft.com/office/powerpoint/2010/main" val="274340773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457200" y="0"/>
            <a:ext cx="3810000" cy="1162050"/>
          </a:xfrm>
        </p:spPr>
        <p:txBody>
          <a:bodyPr>
            <a:normAutofit/>
          </a:bodyPr>
          <a:lstStyle/>
          <a:p>
            <a:r>
              <a:rPr lang="en-US" sz="2800" dirty="0" smtClean="0">
                <a:solidFill>
                  <a:srgbClr val="002060"/>
                </a:solidFill>
              </a:rPr>
              <a:t>properties</a:t>
            </a:r>
            <a:endParaRPr lang="en-US" sz="2400" dirty="0">
              <a:solidFill>
                <a:srgbClr val="002060"/>
              </a:solidFill>
            </a:endParaRPr>
          </a:p>
        </p:txBody>
      </p:sp>
      <p:pic>
        <p:nvPicPr>
          <p:cNvPr id="4" name="Picture 14" descr="http://www.philosophy-index.com/philosophy/mind/property-dualism.jpg"/>
          <p:cNvPicPr>
            <a:picLocks noChangeAspect="1" noChangeArrowheads="1"/>
          </p:cNvPicPr>
          <p:nvPr/>
        </p:nvPicPr>
        <p:blipFill>
          <a:blip r:embed="rId2" cstate="print"/>
          <a:srcRect b="2857"/>
          <a:stretch>
            <a:fillRect/>
          </a:stretch>
        </p:blipFill>
        <p:spPr bwMode="auto">
          <a:xfrm>
            <a:off x="762000" y="1524000"/>
            <a:ext cx="4267200" cy="4352520"/>
          </a:xfrm>
          <a:prstGeom prst="rect">
            <a:avLst/>
          </a:prstGeom>
          <a:noFill/>
        </p:spPr>
      </p:pic>
      <p:sp>
        <p:nvSpPr>
          <p:cNvPr id="6" name="TextBox 5"/>
          <p:cNvSpPr txBox="1"/>
          <p:nvPr/>
        </p:nvSpPr>
        <p:spPr>
          <a:xfrm>
            <a:off x="5257800" y="1981202"/>
            <a:ext cx="3886200" cy="4339650"/>
          </a:xfrm>
          <a:prstGeom prst="rect">
            <a:avLst/>
          </a:prstGeom>
          <a:noFill/>
        </p:spPr>
        <p:txBody>
          <a:bodyPr wrap="square" rtlCol="0">
            <a:spAutoFit/>
          </a:bodyPr>
          <a:lstStyle/>
          <a:p>
            <a:pPr marL="342900" indent="-342900"/>
            <a:r>
              <a:rPr lang="en-US" sz="2000" dirty="0">
                <a:solidFill>
                  <a:prstClr val="white"/>
                </a:solidFill>
              </a:rPr>
              <a:t>  </a:t>
            </a:r>
            <a:r>
              <a:rPr lang="en-US" sz="2000" b="1" dirty="0">
                <a:solidFill>
                  <a:srgbClr val="7030A0"/>
                </a:solidFill>
              </a:rPr>
              <a:t>Property is the attribute of something, or its quality</a:t>
            </a:r>
          </a:p>
          <a:p>
            <a:pPr marL="342900" indent="-342900"/>
            <a:endParaRPr lang="en-US" dirty="0">
              <a:solidFill>
                <a:prstClr val="black"/>
              </a:solidFill>
            </a:endParaRPr>
          </a:p>
          <a:p>
            <a:pPr marL="342900" indent="-342900"/>
            <a:r>
              <a:rPr lang="en-US" sz="2000" b="1" dirty="0">
                <a:solidFill>
                  <a:srgbClr val="002060"/>
                </a:solidFill>
              </a:rPr>
              <a:t>Questions:</a:t>
            </a:r>
          </a:p>
          <a:p>
            <a:pPr marL="342900" indent="-342900">
              <a:buFont typeface="+mj-lt"/>
              <a:buAutoNum type="arabicPeriod"/>
            </a:pPr>
            <a:endParaRPr lang="en-US" dirty="0">
              <a:solidFill>
                <a:srgbClr val="002060"/>
              </a:solidFill>
            </a:endParaRPr>
          </a:p>
          <a:p>
            <a:pPr marL="342900" indent="-342900">
              <a:buFont typeface="+mj-lt"/>
              <a:buAutoNum type="arabicPeriod"/>
            </a:pPr>
            <a:r>
              <a:rPr lang="en-US" dirty="0">
                <a:solidFill>
                  <a:srgbClr val="002060"/>
                </a:solidFill>
              </a:rPr>
              <a:t>If the quality is accidental is it still a property?</a:t>
            </a:r>
          </a:p>
          <a:p>
            <a:pPr marL="342900" indent="-342900">
              <a:buFont typeface="+mj-lt"/>
              <a:buAutoNum type="arabicPeriod"/>
            </a:pPr>
            <a:endParaRPr lang="en-US" dirty="0">
              <a:solidFill>
                <a:srgbClr val="002060"/>
              </a:solidFill>
            </a:endParaRPr>
          </a:p>
          <a:p>
            <a:pPr marL="342900" indent="-342900">
              <a:buFont typeface="+mj-lt"/>
              <a:buAutoNum type="arabicPeriod"/>
            </a:pPr>
            <a:r>
              <a:rPr lang="en-US" dirty="0">
                <a:solidFill>
                  <a:srgbClr val="002060"/>
                </a:solidFill>
              </a:rPr>
              <a:t>Does it have to be perceived to exist as a property?</a:t>
            </a:r>
          </a:p>
          <a:p>
            <a:pPr marL="342900" indent="-342900">
              <a:buFont typeface="+mj-lt"/>
              <a:buAutoNum type="arabicPeriod"/>
            </a:pPr>
            <a:endParaRPr lang="en-US" dirty="0">
              <a:solidFill>
                <a:srgbClr val="002060"/>
              </a:solidFill>
            </a:endParaRPr>
          </a:p>
          <a:p>
            <a:pPr marL="342900" indent="-342900">
              <a:buFont typeface="+mj-lt"/>
              <a:buAutoNum type="arabicPeriod"/>
            </a:pPr>
            <a:r>
              <a:rPr lang="en-US" dirty="0">
                <a:solidFill>
                  <a:srgbClr val="002060"/>
                </a:solidFill>
              </a:rPr>
              <a:t>Is the mind an intrinsic property,   or is it extrinsic?</a:t>
            </a:r>
          </a:p>
          <a:p>
            <a:pPr marL="342900" indent="-342900">
              <a:buFont typeface="+mj-lt"/>
              <a:buAutoNum type="arabicPeriod"/>
            </a:pPr>
            <a:endParaRPr lang="en-US" dirty="0">
              <a:solidFill>
                <a:srgbClr val="002060"/>
              </a:solidFill>
            </a:endParaRPr>
          </a:p>
          <a:p>
            <a:pPr marL="342900" indent="-342900"/>
            <a:r>
              <a:rPr lang="en-US" dirty="0">
                <a:solidFill>
                  <a:srgbClr val="002060"/>
                </a:solidFill>
              </a:rPr>
              <a:t>             Examples??</a:t>
            </a:r>
          </a:p>
        </p:txBody>
      </p:sp>
    </p:spTree>
    <p:extLst>
      <p:ext uri="{BB962C8B-B14F-4D97-AF65-F5344CB8AC3E}">
        <p14:creationId xmlns:p14="http://schemas.microsoft.com/office/powerpoint/2010/main" val="27552923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1905000" y="533400"/>
            <a:ext cx="5715000" cy="1447800"/>
          </a:xfrm>
        </p:spPr>
        <p:txBody>
          <a:bodyPr>
            <a:normAutofit/>
          </a:bodyPr>
          <a:lstStyle/>
          <a:p>
            <a:pPr algn="r">
              <a:lnSpc>
                <a:spcPct val="150000"/>
              </a:lnSpc>
            </a:pPr>
            <a:r>
              <a:rPr lang="en-US" sz="2800" dirty="0" smtClean="0">
                <a:solidFill>
                  <a:srgbClr val="002060"/>
                </a:solidFill>
              </a:rPr>
              <a:t>Does the mind </a:t>
            </a:r>
            <a:br>
              <a:rPr lang="en-US" sz="2800" dirty="0" smtClean="0">
                <a:solidFill>
                  <a:srgbClr val="002060"/>
                </a:solidFill>
              </a:rPr>
            </a:br>
            <a:r>
              <a:rPr lang="en-US" sz="2800" dirty="0" smtClean="0">
                <a:solidFill>
                  <a:srgbClr val="002060"/>
                </a:solidFill>
              </a:rPr>
              <a:t>have Parts ?</a:t>
            </a:r>
            <a:endParaRPr lang="en-US" sz="2800" dirty="0">
              <a:solidFill>
                <a:srgbClr val="002060"/>
              </a:solidFill>
            </a:endParaRPr>
          </a:p>
        </p:txBody>
      </p:sp>
      <p:pic>
        <p:nvPicPr>
          <p:cNvPr id="44034" name="Picture 2" descr="https://encrypted-tbn2.google.com/images?q=tbn:ANd9GcSEMxQz2lB8SJIFnCzkTlBrcftrOQgHqWZxJygjc6WNYJZXJfV3"/>
          <p:cNvPicPr>
            <a:picLocks noChangeAspect="1" noChangeArrowheads="1"/>
          </p:cNvPicPr>
          <p:nvPr/>
        </p:nvPicPr>
        <p:blipFill>
          <a:blip r:embed="rId2" cstate="print"/>
          <a:srcRect b="6154"/>
          <a:stretch>
            <a:fillRect/>
          </a:stretch>
        </p:blipFill>
        <p:spPr bwMode="auto">
          <a:xfrm>
            <a:off x="685800" y="1752600"/>
            <a:ext cx="3127528" cy="2209800"/>
          </a:xfrm>
          <a:prstGeom prst="rect">
            <a:avLst/>
          </a:prstGeom>
          <a:noFill/>
        </p:spPr>
      </p:pic>
      <p:pic>
        <p:nvPicPr>
          <p:cNvPr id="47106" name="Picture 2" descr="https://encrypted-tbn3.google.com/images?q=tbn:ANd9GcScfI_Il3MThGM9WkzaPIQHEi0klDVjYLFKXIJjwZ5oX4gffG75gw"/>
          <p:cNvPicPr>
            <a:picLocks noChangeAspect="1" noChangeArrowheads="1"/>
          </p:cNvPicPr>
          <p:nvPr/>
        </p:nvPicPr>
        <p:blipFill>
          <a:blip r:embed="rId3" cstate="print"/>
          <a:srcRect l="4412" t="6486" r="4412" b="6486"/>
          <a:stretch>
            <a:fillRect/>
          </a:stretch>
        </p:blipFill>
        <p:spPr bwMode="auto">
          <a:xfrm>
            <a:off x="4882981" y="4038604"/>
            <a:ext cx="3575221" cy="2321013"/>
          </a:xfrm>
          <a:prstGeom prst="rect">
            <a:avLst/>
          </a:prstGeom>
          <a:noFill/>
        </p:spPr>
      </p:pic>
      <p:sp>
        <p:nvSpPr>
          <p:cNvPr id="9" name="TextBox 8"/>
          <p:cNvSpPr txBox="1"/>
          <p:nvPr/>
        </p:nvSpPr>
        <p:spPr>
          <a:xfrm>
            <a:off x="381000" y="4419600"/>
            <a:ext cx="3886200" cy="1938992"/>
          </a:xfrm>
          <a:prstGeom prst="rect">
            <a:avLst/>
          </a:prstGeom>
          <a:noFill/>
        </p:spPr>
        <p:txBody>
          <a:bodyPr wrap="square" rtlCol="0">
            <a:spAutoFit/>
          </a:bodyPr>
          <a:lstStyle/>
          <a:p>
            <a:r>
              <a:rPr lang="en-US" sz="2000" dirty="0">
                <a:solidFill>
                  <a:prstClr val="black"/>
                </a:solidFill>
              </a:rPr>
              <a:t>Conative</a:t>
            </a:r>
          </a:p>
          <a:p>
            <a:r>
              <a:rPr lang="en-US" sz="2000" dirty="0">
                <a:solidFill>
                  <a:prstClr val="black"/>
                </a:solidFill>
              </a:rPr>
              <a:t>Cognitive</a:t>
            </a:r>
          </a:p>
          <a:p>
            <a:r>
              <a:rPr lang="en-US" sz="2000" dirty="0">
                <a:solidFill>
                  <a:prstClr val="black"/>
                </a:solidFill>
              </a:rPr>
              <a:t>Affective </a:t>
            </a:r>
          </a:p>
          <a:p>
            <a:endParaRPr lang="en-US" sz="2000" dirty="0">
              <a:solidFill>
                <a:prstClr val="black"/>
              </a:solidFill>
            </a:endParaRPr>
          </a:p>
          <a:p>
            <a:r>
              <a:rPr lang="en-US" sz="2000" dirty="0">
                <a:solidFill>
                  <a:prstClr val="black"/>
                </a:solidFill>
              </a:rPr>
              <a:t>Implicit Memory</a:t>
            </a:r>
          </a:p>
          <a:p>
            <a:r>
              <a:rPr lang="en-US" sz="2000" dirty="0">
                <a:solidFill>
                  <a:prstClr val="black"/>
                </a:solidFill>
              </a:rPr>
              <a:t>Explicit Memory</a:t>
            </a:r>
          </a:p>
        </p:txBody>
      </p:sp>
    </p:spTree>
    <p:extLst>
      <p:ext uri="{BB962C8B-B14F-4D97-AF65-F5344CB8AC3E}">
        <p14:creationId xmlns:p14="http://schemas.microsoft.com/office/powerpoint/2010/main" val="50916904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1045053"/>
            <a:ext cx="7406640" cy="1472184"/>
          </a:xfrm>
        </p:spPr>
        <p:txBody>
          <a:bodyPr>
            <a:normAutofit fontScale="90000"/>
          </a:bodyPr>
          <a:lstStyle/>
          <a:p>
            <a:r>
              <a:rPr lang="en-US" dirty="0" smtClean="0"/>
              <a:t>Mind Theory Identity</a:t>
            </a:r>
            <a:br>
              <a:rPr lang="en-US" dirty="0" smtClean="0"/>
            </a:br>
            <a:r>
              <a:rPr lang="en-US" dirty="0" smtClean="0"/>
              <a:t>Body </a:t>
            </a:r>
            <a:r>
              <a:rPr lang="en-US" dirty="0"/>
              <a:t>Theory Identity</a:t>
            </a:r>
            <a:br>
              <a:rPr lang="en-US" dirty="0"/>
            </a:br>
            <a:r>
              <a:rPr lang="en-US" sz="2000" dirty="0"/>
              <a:t/>
            </a:r>
            <a:br>
              <a:rPr lang="en-US" sz="2000" dirty="0"/>
            </a:br>
            <a:endParaRPr lang="en-US" dirty="0"/>
          </a:p>
        </p:txBody>
      </p:sp>
      <p:sp>
        <p:nvSpPr>
          <p:cNvPr id="3" name="Subtitle 2"/>
          <p:cNvSpPr>
            <a:spLocks noGrp="1"/>
          </p:cNvSpPr>
          <p:nvPr>
            <p:ph type="subTitle" idx="1"/>
          </p:nvPr>
        </p:nvSpPr>
        <p:spPr>
          <a:xfrm>
            <a:off x="1275775" y="4419600"/>
            <a:ext cx="4648200" cy="1752600"/>
          </a:xfrm>
        </p:spPr>
        <p:txBody>
          <a:bodyPr>
            <a:noAutofit/>
          </a:bodyPr>
          <a:lstStyle/>
          <a:p>
            <a:endParaRPr lang="en-US" sz="1400" dirty="0" smtClean="0"/>
          </a:p>
          <a:p>
            <a:r>
              <a:rPr lang="en-US" sz="2000" dirty="0" smtClean="0"/>
              <a:t>If identity is memories  in our brain  </a:t>
            </a:r>
          </a:p>
          <a:p>
            <a:r>
              <a:rPr lang="en-US" sz="2000" dirty="0" smtClean="0"/>
              <a:t>then </a:t>
            </a:r>
            <a:r>
              <a:rPr lang="en-US" sz="2000" dirty="0" err="1" smtClean="0"/>
              <a:t>Schwanda</a:t>
            </a:r>
            <a:r>
              <a:rPr lang="en-US" sz="2000" dirty="0" smtClean="0"/>
              <a:t> is Wanda</a:t>
            </a:r>
          </a:p>
          <a:p>
            <a:endParaRPr lang="en-US" sz="2000" dirty="0" smtClean="0"/>
          </a:p>
          <a:p>
            <a:r>
              <a:rPr lang="en-US" sz="2000" dirty="0" smtClean="0"/>
              <a:t>If identity is our senses and our bodies, </a:t>
            </a:r>
            <a:r>
              <a:rPr lang="en-US" sz="1800" dirty="0" smtClean="0"/>
              <a:t>then You are </a:t>
            </a:r>
            <a:r>
              <a:rPr lang="en-US" sz="1800" dirty="0" err="1" smtClean="0"/>
              <a:t>Schwanda</a:t>
            </a:r>
            <a:endParaRPr lang="en-US" sz="18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457133"/>
            <a:ext cx="2378075" cy="1989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275775" y="1781145"/>
            <a:ext cx="5125025" cy="707886"/>
          </a:xfrm>
          <a:prstGeom prst="rect">
            <a:avLst/>
          </a:prstGeom>
        </p:spPr>
        <p:txBody>
          <a:bodyPr wrap="square">
            <a:spAutoFit/>
          </a:bodyPr>
          <a:lstStyle/>
          <a:p>
            <a:r>
              <a:rPr lang="en-US" sz="2000" dirty="0" smtClean="0">
                <a:solidFill>
                  <a:srgbClr val="242852">
                    <a:satMod val="130000"/>
                  </a:srgbClr>
                </a:solidFill>
                <a:effectLst>
                  <a:outerShdw blurRad="50000" dist="30000" dir="5400000" algn="tl" rotWithShape="0">
                    <a:srgbClr val="000000">
                      <a:alpha val="30000"/>
                    </a:srgbClr>
                  </a:outerShdw>
                </a:effectLst>
              </a:rPr>
              <a:t>  Meredith Michaels: Persons, Brains and Body</a:t>
            </a:r>
          </a:p>
          <a:p>
            <a:r>
              <a:rPr lang="en-US" sz="2000" dirty="0">
                <a:solidFill>
                  <a:srgbClr val="242852">
                    <a:satMod val="130000"/>
                  </a:srgbClr>
                </a:solidFill>
                <a:effectLst>
                  <a:outerShdw blurRad="50000" dist="30000" dir="5400000" algn="tl" rotWithShape="0">
                    <a:srgbClr val="000000">
                      <a:alpha val="30000"/>
                    </a:srgbClr>
                  </a:outerShdw>
                </a:effectLst>
              </a:rPr>
              <a:t> </a:t>
            </a:r>
            <a:r>
              <a:rPr lang="en-US" sz="2000" dirty="0" smtClean="0">
                <a:solidFill>
                  <a:srgbClr val="242852">
                    <a:satMod val="130000"/>
                  </a:srgbClr>
                </a:solidFill>
                <a:effectLst>
                  <a:outerShdw blurRad="50000" dist="30000" dir="5400000" algn="tl" rotWithShape="0">
                    <a:srgbClr val="000000">
                      <a:alpha val="30000"/>
                    </a:srgbClr>
                  </a:outerShdw>
                </a:effectLst>
              </a:rPr>
              <a:t>  Wanda and You </a:t>
            </a:r>
            <a:r>
              <a:rPr lang="en-US" dirty="0" smtClean="0">
                <a:solidFill>
                  <a:srgbClr val="242852">
                    <a:satMod val="130000"/>
                  </a:srgbClr>
                </a:solidFill>
                <a:effectLst>
                  <a:outerShdw blurRad="50000" dist="30000" dir="5400000" algn="tl" rotWithShape="0">
                    <a:srgbClr val="000000">
                      <a:alpha val="30000"/>
                    </a:srgbClr>
                  </a:outerShdw>
                </a:effectLst>
              </a:rPr>
              <a:t> </a:t>
            </a:r>
            <a:endParaRPr lang="en-US" dirty="0"/>
          </a:p>
        </p:txBody>
      </p:sp>
      <p:pic>
        <p:nvPicPr>
          <p:cNvPr id="17416"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120759" t="-14691" r="120759" b="42159"/>
          <a:stretch/>
        </p:blipFill>
        <p:spPr bwMode="auto">
          <a:xfrm>
            <a:off x="3290888" y="2143125"/>
            <a:ext cx="2560637" cy="1865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7"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b="27161"/>
          <a:stretch/>
        </p:blipFill>
        <p:spPr bwMode="auto">
          <a:xfrm rot="338322">
            <a:off x="6289944" y="4401949"/>
            <a:ext cx="2560637" cy="1873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811508">
            <a:off x="6812943" y="3220098"/>
            <a:ext cx="1573885" cy="1775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49482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13800000" scaled="0"/>
        </a:gradFill>
        <a:effectLst/>
      </p:bgPr>
    </p:bg>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715" t="16002" r="34427" b="5142"/>
          <a:stretch/>
        </p:blipFill>
        <p:spPr bwMode="auto">
          <a:xfrm>
            <a:off x="1371600" y="4343400"/>
            <a:ext cx="2057400" cy="210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a:xfrm>
            <a:off x="1072116" y="3177575"/>
            <a:ext cx="2857500" cy="1066800"/>
          </a:xfrm>
        </p:spPr>
        <p:txBody>
          <a:bodyPr/>
          <a:lstStyle/>
          <a:p>
            <a:r>
              <a:rPr lang="en-US" dirty="0" smtClean="0">
                <a:solidFill>
                  <a:srgbClr val="CCCCFF"/>
                </a:solidFill>
              </a:rPr>
              <a:t>Who is the real </a:t>
            </a:r>
            <a:br>
              <a:rPr lang="en-US" dirty="0" smtClean="0">
                <a:solidFill>
                  <a:srgbClr val="CCCCFF"/>
                </a:solidFill>
              </a:rPr>
            </a:br>
            <a:r>
              <a:rPr lang="en-US" dirty="0" smtClean="0">
                <a:solidFill>
                  <a:srgbClr val="CCCCFF"/>
                </a:solidFill>
              </a:rPr>
              <a:t>Jake Sully?</a:t>
            </a:r>
            <a:endParaRPr lang="en-US" dirty="0">
              <a:solidFill>
                <a:srgbClr val="CCCCFF"/>
              </a:solidFill>
            </a:endParaRPr>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6" r="-5746"/>
          <a:stretch/>
        </p:blipFill>
        <p:spPr bwMode="auto">
          <a:xfrm>
            <a:off x="381000" y="381004"/>
            <a:ext cx="3543300" cy="2796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4495800"/>
            <a:ext cx="3048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267200" y="228604"/>
            <a:ext cx="4800601" cy="4585871"/>
          </a:xfrm>
          <a:prstGeom prst="rect">
            <a:avLst/>
          </a:prstGeom>
          <a:noFill/>
        </p:spPr>
        <p:txBody>
          <a:bodyPr wrap="square" rtlCol="0">
            <a:spAutoFit/>
          </a:bodyPr>
          <a:lstStyle/>
          <a:p>
            <a:r>
              <a:rPr lang="en-US" dirty="0">
                <a:solidFill>
                  <a:srgbClr val="CCCCFF"/>
                </a:solidFill>
              </a:rPr>
              <a:t>Critical Thinking </a:t>
            </a:r>
            <a:r>
              <a:rPr lang="en-US" dirty="0" smtClean="0">
                <a:solidFill>
                  <a:srgbClr val="CCCCFF"/>
                </a:solidFill>
              </a:rPr>
              <a:t>Questions:</a:t>
            </a:r>
            <a:endParaRPr lang="en-US" dirty="0">
              <a:solidFill>
                <a:srgbClr val="CCCCFF"/>
              </a:solidFill>
            </a:endParaRPr>
          </a:p>
          <a:p>
            <a:r>
              <a:rPr lang="en-US" sz="2000" dirty="0">
                <a:solidFill>
                  <a:srgbClr val="CCCCFF"/>
                </a:solidFill>
              </a:rPr>
              <a:t>is the mind part of the brain and body?  </a:t>
            </a:r>
          </a:p>
          <a:p>
            <a:r>
              <a:rPr lang="en-US" sz="2000" dirty="0">
                <a:solidFill>
                  <a:srgbClr val="CCCCFF"/>
                </a:solidFill>
              </a:rPr>
              <a:t>If they are distinct,  how do they interact? </a:t>
            </a:r>
          </a:p>
          <a:p>
            <a:endParaRPr lang="en-US" sz="2000" dirty="0">
              <a:solidFill>
                <a:srgbClr val="CCCCFF"/>
              </a:solidFill>
            </a:endParaRPr>
          </a:p>
          <a:p>
            <a:r>
              <a:rPr lang="en-US" sz="2000" dirty="0">
                <a:solidFill>
                  <a:srgbClr val="CCCCFF"/>
                </a:solidFill>
              </a:rPr>
              <a:t>Does the answer change the way we learn, engineer robots or design tech? </a:t>
            </a:r>
            <a:r>
              <a:rPr lang="en-US" sz="2000" dirty="0" smtClean="0">
                <a:solidFill>
                  <a:srgbClr val="CCCCFF"/>
                </a:solidFill>
              </a:rPr>
              <a:t>Should robots have the same rights as humans?</a:t>
            </a:r>
            <a:endParaRPr lang="en-US" sz="2000" dirty="0">
              <a:solidFill>
                <a:srgbClr val="CCCCFF"/>
              </a:solidFill>
            </a:endParaRPr>
          </a:p>
          <a:p>
            <a:endParaRPr lang="en-US" dirty="0">
              <a:solidFill>
                <a:srgbClr val="CCCCFF"/>
              </a:solidFill>
            </a:endParaRPr>
          </a:p>
          <a:p>
            <a:r>
              <a:rPr lang="en-US" sz="2000" dirty="0">
                <a:solidFill>
                  <a:srgbClr val="CCCCFF"/>
                </a:solidFill>
              </a:rPr>
              <a:t>In what ways does this change or affect identity and the idea of who you are and how you got to be that way?</a:t>
            </a:r>
          </a:p>
          <a:p>
            <a:endParaRPr lang="en-US" dirty="0">
              <a:solidFill>
                <a:srgbClr val="CCCCFF"/>
              </a:solidFill>
            </a:endParaRPr>
          </a:p>
          <a:p>
            <a:r>
              <a:rPr lang="en-US" sz="2000" dirty="0" smtClean="0">
                <a:solidFill>
                  <a:srgbClr val="CCCCFF"/>
                </a:solidFill>
              </a:rPr>
              <a:t>How vast is the mind? </a:t>
            </a:r>
          </a:p>
          <a:p>
            <a:r>
              <a:rPr lang="en-US" sz="2000" dirty="0" smtClean="0">
                <a:solidFill>
                  <a:srgbClr val="CCCCFF"/>
                </a:solidFill>
              </a:rPr>
              <a:t>Is there a collective mind?</a:t>
            </a:r>
          </a:p>
          <a:p>
            <a:endParaRPr lang="en-US" dirty="0">
              <a:solidFill>
                <a:srgbClr val="CCCCFF"/>
              </a:solidFill>
            </a:endParaRPr>
          </a:p>
        </p:txBody>
      </p:sp>
    </p:spTree>
    <p:extLst>
      <p:ext uri="{BB962C8B-B14F-4D97-AF65-F5344CB8AC3E}">
        <p14:creationId xmlns:p14="http://schemas.microsoft.com/office/powerpoint/2010/main" val="28020303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2963" y="2433638"/>
            <a:ext cx="2378075" cy="1989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781684" y="5181600"/>
            <a:ext cx="3081613" cy="400110"/>
          </a:xfrm>
          <a:prstGeom prst="rect">
            <a:avLst/>
          </a:prstGeom>
          <a:noFill/>
        </p:spPr>
        <p:txBody>
          <a:bodyPr wrap="none" rtlCol="0">
            <a:spAutoFit/>
          </a:bodyPr>
          <a:lstStyle/>
          <a:p>
            <a:r>
              <a:rPr lang="en-US" sz="2000" dirty="0" smtClean="0"/>
              <a:t>Any thoughts about Wanda?</a:t>
            </a:r>
            <a:endParaRPr lang="en-US" sz="2000" dirty="0"/>
          </a:p>
        </p:txBody>
      </p:sp>
    </p:spTree>
    <p:extLst>
      <p:ext uri="{BB962C8B-B14F-4D97-AF65-F5344CB8AC3E}">
        <p14:creationId xmlns:p14="http://schemas.microsoft.com/office/powerpoint/2010/main" val="23287969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4200000" scaled="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435608" y="274638"/>
            <a:ext cx="7498080" cy="944562"/>
          </a:xfrm>
        </p:spPr>
        <p:txBody>
          <a:bodyPr/>
          <a:lstStyle/>
          <a:p>
            <a:r>
              <a:rPr lang="en-US" dirty="0" smtClean="0">
                <a:solidFill>
                  <a:srgbClr val="002060"/>
                </a:solidFill>
              </a:rPr>
              <a:t>The Problem of Other Minds</a:t>
            </a:r>
            <a:endParaRPr lang="en-US" dirty="0">
              <a:solidFill>
                <a:srgbClr val="002060"/>
              </a:solidFill>
            </a:endParaRPr>
          </a:p>
        </p:txBody>
      </p:sp>
      <p:sp>
        <p:nvSpPr>
          <p:cNvPr id="20482" name="AutoShape 2" descr="data:image/jpeg;base64,/9j/4AAQSkZJRgABAQAAAQABAAD/2wBDAAkGBwgHBgkIBwgKCgkLDRYPDQwMDRsUFRAWIB0iIiAdHx8kKDQsJCYxJx8fLT0tMTU3Ojo6Iys/RD84QzQ5Ojf/2wBDAQoKCg0MDRoPDxo3JR8lNzc3Nzc3Nzc3Nzc3Nzc3Nzc3Nzc3Nzc3Nzc3Nzc3Nzc3Nzc3Nzc3Nzc3Nzc3Nzc3Nzf/wAARCAB4ANgDASIAAhEBAxEB/8QAGwAAAgMBAQEAAAAAAAAAAAAAAAUBBAYDAgf/xAA/EAACAQIFAwMCAwUFBwUBAAABAgMEEQAFEiExE0FRBiJhFHEygZEVI0JSoWKxwdHwFiQzU3Lh8QclNEOCkv/EABoBAAIDAQEAAAAAAAAAAAAAAAMEAAECBQb/xAApEQACAgEFAAEEAgIDAAAAAAABAgADEQQSITFBURMicZFhgQUyobHB/9oADAMBAAIRAxEAPwD4bicGDGgJIYMTbE/ljWJJ5wY9YLYvEki2DHq2PSrfGwhMk8HEhCbbYYUGWVFdIUgjJt+JjsqfJPA/1a+NXlnpSmhANceoT3e6oPgLcE/mRfsDhyrRO8G9irMRHBI7aURmPhRfDBMizFyo+lZGbhZCFY//AJO5/TH0vL6WGGBoIVTWruC0MajuLbbgDSwN7dsS0DdemRpWZROji+n23DLYEAeB+uG10CAYJgTqPiYKk9H5pO5UxhEAu7srWUWJ5tiaH0pVVEh1VFOkQGzK2vUeygbXJNu/f8sfSsviarjlaikEaspTpsoGo3X+TdSLnjsT4vhfDQyRwxQU8weKKViagEKJ3uRe29txcDk9sBFdIfZ/7CA2Fd2J81qcnzCmjR56GeNTcC6HkefH5884oshBIINxyLY+yU8E1RZHn99jM6oRYE/0J5wtrstimLRVdLHyVswDBuLkHkcnYWO2CrplcZBmWuKHawnyorbtjzbG6zP0jAZSlPqp5AL6dWseeDvx8324OMvX5RU0QLuBJEDYyxe5QfB/lPwbYWs0zr+IRbVbqLLYMdo4mdwgB1HHOx8bYVK4hJ5wDHtV1EAX5x4xnqSTfEYMGJmSFsTbEXxN8WMS55PODEnBjMqeMSMRicDEkMSMGJtvjQkgBfFmjoqism6VNE0j2JIHYeSew+cco4yxCqLsxsFHJxqqWkGU0U3UljndjGzwiEsgZG1aCx2Pe47274cooDnnqUT8TOT0M8BXqKtjwyurA/mCRhtkWQvX2klukFzuOXtyF/Lk9vnjFqaKG881beUxya5IoTpUyOb6Ad9Ki29t97Dzh99ekJp6br0r0wHskpAzRRDhdTEDm5B8X35OH6aag3EFaXUdSzNS/T0aU0dOkKBw0bC46bjcEjjnknffnF6OonqKf98GuzEMAfct+QR+ZtvvcWta+LJZVonevZo4okOtpCTYf64HJ8X3wpg9TZfW1BokM1OWPTgqJAGBBNgDtdeed/JPh04ETG5owjqMvy60dXMEnmIIi0a3a1wCF7c2/TxhlWUBzXLKOoSWSGjlBaRxs5Wx0cG+7W+d/wAxhpcsraGrApy6VME2uJtXuVjfVv8AcA/rzfGufI8yWliq6OqhmgkQM7Mi8ke+4bexINxxfe198CuViBtIGYatK0YF+pTyOg0rU0zyVE5WeyhJX2BUbNp7jfn4HjC3OK6DL5QzU8idEjZ9UbSsP4V76Rfdvy746PXZvlFQ0OlDSMxdoYYljBvtqBsCTa25J4xnM1geaujin63TWXVLI0Wh7Na5CnYbC9vOFBo2rYs33R1rkZQFmlPqOhhyeCqjpOvE+lJIml90J9xIBINx447b7i13LfUGSZg0emp6M/ZKn273uLHgn8/8sIvUWR5XDlK/smjnapVQzMRYjc9ibkkaeN/jCTLPT1bVU0dTI9NBSyo0gllqE2QMVLFb3sCCD3244vE1SmLWVq3Jn0HMKWSeUdU2jKe1rW1E2/8AH5/GL1P6ekqIUl6apGVsZX9qi19vtt2uMVfStIclySOoz2YqpBeKGQFzEON9zsey/wCe1HPvWprUaGJ3SJGvIi3KuhH4gew34NiOD3xVmtOcV/vyDr0ljHJ4HzPdb6I9Px1cc75tHRvuTEkOtWP31ALb/VsJf9i8llRoo89RJRKIrz0hSzi912c74pxmszSZaumQ1EkJLoHQ6ZwGN/dxexJ53ttvsetRRVtJTCXoVRh+pSSojC6niW1iwNrEglgTa/4b4SfUNk5bP9CdNaUXjMqVvobMaOj+spxFV0wYN1qe7qfdbSQNx3JuB2F/GUqKcRSiK4LrfVY3tv5G2NvQ5rUZZVELrWSNywVZCE3sST3IIK7bYbZlkSepMtr58vp4KbMqfVNUUMLpokbgtsTpbn2+b/fGWdAOZH07qNw5E+UkWxGLcdDUVE4hponlkbdQovfz/wCceZaCpiaUSRMDEAX/ALIPGBlT5AHiVsGJItiMVJA4MGDFGSeMTgUXOLuX0E9fUJBTqNTn+I2AHck9hjKKT1KJAGTKdsehYb41dBlrZdHmIjqKWSsgMaiSP3oqnc2uObjSbjb9MXskp6ukoZaimpz9XPKW6xj2ZbqQqnwfcPbhyvSs2DBG5R1Ffp1VnppoRBE8q+9W6Gpx8hgbi23Y46MK+q6NDSRvU1DJ1bIAFjU7KSe57XY2Gq25scPFjFRT3qstWmeWVxUtGgDK5JcOh72AsNxYje9zhvlVXllVTx0dEssc6/vij1BcgWvvawZgxsBtbV45avJACETDWsi7gIuh9I5lKitUVMUVRNGeqiRGdJdNiCeAGtvtf45OKaZPLH04opqczCTXFJChjOhCRLrB20jYW5v8Y3FAv1EHQqFRQmzRM9u21wPIv4vccYS5qrxzMal6rVpZUQwgL0jayKbkhS25JIuBxbfA6VO4YmU1L2EhzxMZn9dLPKaKF5BQUjFYwSfeb7sd/N7DsNsc8ryeszNGemRWjXYl3AB523O/GNMmTykS1MEd2uWFlvpH2/1+uOs2U5j0RUVcz6UKiNZG3+3O1rf3Y7IrX0yvqccSzNUD/ZqGtqIw9QqCJ9e5Z09vu+91J+3zjGzVuY1EzNNVzPc3Kl20/pe1sbmAST5JKks6OVqhfWCy2KKAOP7GPUdNTuUlbKqCTQN1hZlvbuRsT84sJjP5mhYvonHJc6OZlo86qpBKsQSAIo93wce/UFMhiBqYI1qNS/vpyE6gZrad7WAvcn5OLWVU+YIxfLsrCDWHJEd7c2sW4GLeaZrPmi6cwWAxaJVdA1yXsNKvcDQObaTvbcjjAL/tIC4/fUGgVrBiLK2DqZZSs0zfUyRStJKkns6kbHVpuBYNpJ87+cU8gigq3CvL9RRrP9X0nSxQArZTvxrAv2PxivfRlUVDMDKVZ+oyrsis5cknzcgW8X+MOvS2Vw1UVRHNWEJG2pIEe119xJ3HH4fi9+NscvUMqIdw4PsfVCcemKP/AFBzQSV8lIszKpCluoNlN73Xa9rX45/uqZdQUeWwxVdWzVLToJKZHp9Nhv7jvuLb2vxvhrXua7PKeI0+iJWGpXQGOVAN9DflY+SR9ylrp5czzTWOhB15GIQaienfvbZRYDvzuAL459ZG0DyMu+0czlFmtTLXU0j65UkewgjFwiryBbte9uL6SMLZKzNsmR1LSR6Zmd7hlLvtuxG9twbeSe+LEtQ6ypDkh6JgY2b8RlJt7r8m9jz57YmH9pOH1hmp50AlQtuYyBt8dwD22P3MoXHMWFjE8R1TpQ+pJTFPMKeukLCKoUANKFOk6lGwBIsO/tve22K9DU1OT55Vs5Z29qzS6TpRgt7X4N9iT+m3MTx5dJlsFbQiOKVWvJ02FkYkk9jfe/ew2sLYd5hUU2Y5HR19eLyC8LSaoy623unuO5C23HYbixwEEDjzqb+u6nBnrOcqhXO/rzR6osyjMEuz2imVdWqyn8LC219j+ePn2fF6RlpA+qSNmMiNZtIuNO+/IAOPrGZ0KN6arYAxik+kWrjkJF0ZD+K/F/nbbHyjOpRXyzTSQLC8bfvinDHYKAN99j3P9Ma09jtWfgSWBS/H5mfc6mLWAv2AtiPyx2eFgfw2+PGOZQjkY1tmJ4ODEnBiiJUiMgG54xoMrrKGJGDyvGzoUJ0E7H7Yzq4a5TUNRsJadj1m9oPGn7eeLWwxo7ihx5MOu4TW5OtNSu1fVrPOipqgPQdElbtqbuo5O+4G/fHbOMueerEkkpq5qjYVejUkRFtrHYc8D9PCaM10NQHOYUEL89KaQIx8AkA2/wD6/TFxK9BL0ZYqmlqDYNHDKNL376gQum1zcDzjqHU1qM4gDUQY/FHPRwO7RgwSXmhjWXV0AAeWftbkk997DcKHrKUTQyUlT0mWUPUPDJfUwJIWwHmxufJ8Yr5hWTVFDI309ZLQhAr1YIYIAwIIBF2XUFPa/wChxa9O5dJn1ZUZfFURQRq3VLoGtGthZhuCQdhp/rzhN7w7ZPksgKhzNB6dzJWq2WRnnFQOvFqfSt13K2JFze+25I7YuV75Q0scE9bTipWNdcN7sBa9zYW4OFNRlzw/QGnMdRSZfFI87JL0gTqA1tq4Ht+fub49P6WSszKesjzhHq5C4lSs9mxX2sHAta2kWtt5ON0WKtpYHAg/oALn2OaWqy6KaSaHMqQRkhTe9iewvbnY/wCrYtzilqLu+YQspFvaTax7Dbfvxf8ApjIjIM5bLhSwwiTpTM8lqiEoRYWILONsXhFSGJaSOdZWp1UiOnYkaybkq3c3H8Px8YeJUnIbJg/pt5NJQ02TTUj08c/Ud2De2TZiA1uBtiaKDLUYIkyCph9wSSRCtxySOdtv6Yd+n/TMRp0kfRHUsRJMkZ3BO9mt3va583wh9R0P0ks4gAgBBYPK1tZF+R+K2xNvJvfsFU1AscoGMyUIjLLJBVu8X7ThKG91SVWZjY2NhfcePjCPN4aXqWrGleQGQltZF7aisYPAAGne1ze98KfqpYM5o5Ypy2sKyrGlkF/G2O3qAs9QaYThZSy9OcptHGe7LfdVG97ggcXtbA9XpGzvU9f1C0CvdhzIqMry00dbIz1iwGR/pSzW6rxnQ/AvuRa3wcXMqpDSzK9MA0KuH0vGNbqEDFeLNYsdrXuPvihXo2VSwRapJYZal4YXk3MbdMNtYXtqJJJ7HtY4qemPVtJU51Sxy1SojL0UjKFSrH8NiNudvzvfHKt3v+vZ0KqKyBlzGVY1MvqfLYARECXWURAszs2rSLjgICd+QAcZmNxQ1NVS0oW66gHiZGQhttW1tgAb99+2NRnMLtT1EsaCOKIgSwi7s6H8Q0ABQbXB27kfOM/USiuWmrKOJfq1i11cali5dmOlQoI2ABPN9sZpDDGYTVKV48lz0RQxmup4Vp2qpHnJ6biyawjEi5uARbj4/TS+tcqqammdly+kgeCGNpV64BIu1+242Nvm+2M9RUNXS0dFmNFMzuoaSOJRo6O59vNuSe/A7475+2eZhJaWlqqd2UNMZyAqc/gsxuN9gAN7kji7gTPUWrof6gJHcW0Qny1JkpArqY1kjhSVQGB/iLB/cDfsAN+CcaWjoV/YayUmqM1FQJGNgmhLMTqLcAbA8b3GxwwyyOhbJEy+u0iLo6hLuXWwsWv9x/XC+aalpZY0qoZpqMbxSdN2RpLWBJ453JIsLYUspbOF7ENdU6g57Ea5vHFDl9dI4bRHlcxYAjVpCNtY7X9vz/fj5lmoy+KlMpgu0dZHMw6hYyR2Nib/AHItta+Pp3qerEHp6ocuFSvPRjV00kLYagQ2x/iHj3KNybY+JZkMxeWStmiEMUjmNBIwCyWtcLe2oeTawuO9hgunr2UHPp/6ilRdmOZfy/MMihqqn6ugWSOWoLo5ZmIiIsVI4Fhci29yPAx5/wDZKmkpUqNcLKr6nRgC139t7/2ThNHQVM0EtUscaQRMFZ3lULqPCgk7mw48Y4mkqpGGmJ3N7AJ7ifgWvjVd6o2484h2XMmuSljcillZ11GxZbG3a+DHrN8sqMqrHpasoJo7agj6tJIBsf1wYp7hYdwGJYyItGGtD00pZJgT1eAR/CO9vm395wpx2gmeK+hyL8jscBrbacmWhwZpEpIL6o6hY4NAaSWoBUoTvpKi+s/H+eOFRTQF1+hrIpwVZLKjRabj+VuAfI233ttddFU65IusVdFe5D3sfvbfDCjjjqJJmiUxRmQJFGkRdnLXsBuLAaTv+WDsy8Y9kOS38RjSyQ09NVUUKPIlUAk1ZeMNa97AaSwQlR/FwOMaP0tmlPkuW1MsLwNU1UfUcqthHFayLf7DUR5OE+Q0SyPBCtVVMfq9T8dGNrkAOpF72+bX884e5lldWMslo6lYgjoiJIAIiLFfdqOwFlN+4F9jgZ5OCInZYq2bZYoczo62dnNOUMsahZWdkUBgT5ubFSdvPN8cM3rJZqLLo6MkkO0UkaxALx3HNydzc72wjpXpw0eXwt+8CnolH1AW3IDHnv7rW8AX2vUZWJKhpIhVtIPfAHuV4/EbC9rEg25/TDldiq3Ihy5ZTng/PzOL0c7UIuXkmklKyQ0ih+mB+ZUE+cPaDJaulWjzKfK/p0aw/eBZX1j+Is2y382G5PGJyGpyISGKhqXy+uYD2V6XC+ADsQONyDjr6kzPOMkaHXPNPBLcTTSEFE2Itttubc/44brdX4T/AJiNjahSFI4Ps1mVepIo6IpC4UhGBLvYLZNrE9iQRuTuBvjJZ1nFXVVqQ0xd5WUKVVtJ083Vu1hfztf5wsrcySGgngNMgqUy/XK4JW0hIa1gbcHfbnFLRVZtS0kOVIUeaFWZwSCs4sGBP8pIFrcbXweqqtCWA5m1AIzHOWZjPm+ZdLL6mCqjiWx68IDrYckkbg/fk/q5zVKB8yqxPUoJKWIJPGYOvq1KQQVsdgRvse3kYoem6aJGraiNJZaqKRlgiJIikO/5XA3+Dj1XSHNM2NqelZ+j0tTLZ3kBN1O4uNgTfiw/INzljt64lVDdZuHQkeoEiqMmjkFJJMsrPOkhBDoGNhIwNiU0kLpNyRbi2MFReka1quKfK3gzCKMpIFY9PX3Asf8AE40kObyVdJmGZP03ep1xTuzFkGoooA3uFGsMAPA+cV6WWXLXH10o0zMCBBdoyNKkGzW3seDxbCn00A2Ecx+0nbleDNZQfX1tLUUbpG2bRMI5ZwrGCRSP4WtpZrWH5A2G9uTZN0qipkpKWOleYyU6QLECZF0G7sxPi9vseb2x2pq3Kp4o3r66ueJBcRKViRbb8AbcdrcY9j1DSZjI3+7mpVNWhYz74zuAQG2c2J7g/e+OYa7jk1g4/EZpvFle1uxE5nkyenper1oVjYTGIsHVwB+842tszD7WHjDmHPBPmMtZNTCWjcDpdZ1UuSPxLc8bjm3fC2eiy+sRTFmt11MFpqpjEyJ+FRpaxBFzc99rWAGK1cj5TTUlPBJDLUNKWBMgkA4UAeF9t7fJPOHKlFj7CMH9QtakHBMaZJnaft+KSup1FNN/uiOtj0mYgJe3FztccXGNFmeUTVH+6UTSQ0cIuQEFr727je+2wvv98ZrOIUrqCmmgMs7SSHdgAS4fbjYCxW22LnqfMsxzqspo0UXhqUnWKNtIZ4nDaf7dwQbHuL7Wwa7SO7q6efP8QWpuAtDqe5yzqopK+gpKlo5UnjgkhR4Jf/j2YaiAB+K4G43BtjEZzl0SZt182rZaun0qI21j32HF9wo82Hc40a5fVU9JWZVUl6wTSPN9NTpYopY7NIT8gG1jyASBfCP1PFLJTQR1VMsUMTgLoIuuzbc99Xg79zhyijcmw9RCy5S+U4mdzOprM+qocvoKcdGEfuKaEWVQAASb/AHuJ/PDOigofSiSVTNFW5sh0LYfu6c2BNv5jY/i48d8LpM+ky+memy6OGnR9nYC7N9zycZ+armmLs8hYubknvjjamg7yp4HwI2lgK5PJhW1D1dVJUSsWkka7E98GK5PnBjOAOBMZnjEqCcRj1HbWAwuLi+MdzMtR0xYRlzHHrtp1k3P5AHbDCjip4mc1s8iU0TBJBEqyF2ubBQdvJuePG+FU8rGodxzquP8MdJqioqyWkbUAbnYDc9zbB02A9cywTNMtYmUVavQTdWOWNZYpWTTJpblWsdiLEbG3Bxclz16lw9W6g6VMZcalJAGzL/L9vjY8YzkUE8j09Q0cgpo4ReUg6bAE2vxe5sB5ti9SQRvk6GdrMy6gQdxZmFwe2w+3N/OGU56EC1QY5PcvU0lLV1TSpppUUoepGmm0oAGtAL2BtwBfa+1sdc0helnVmklUtY3RzLHza6sQCLHkW2v+mdiYwT3LvoOx0CxYeLnYc840tLmby2hupF2lmLD2ot9RPnbZRx2w1SiONphdoxmUqqqakystV9OZmYrAq3/ABA+5t+3I25viMg9RS5aZJaVQsIuTC73RWPddu/cW328YqZzLFXzI7o9IXQdJX9ylLkL9uP8e+FjwSQ05UAupN9SG6n8xi2rC2bl5AEpm3LtaaulzBKpa+SpbVLJD/xFYcki++GFBNX1Xp6TVSTuiOJYDPMqKy29xAJBIFgQfg2OEXohFfNFeZwqwqZLsmoM3Crbi9yD+VucO2zFq+jqap6lY4UnEK0jLeSc2BJax2Fjba4G9r23BfrXQKB3MLpg5I8jyhevkrFzDMpCKunhSMUa6ekWN/xMdgbXJUbCxud7YqR1rZXQ1IrkAqCf+JI4cRRuQdOr+S1reRba2wUx50scMoykmMShdRkOpohvdAospHe5BPOFHqPNZHpFonkZ5ZZBLOTYm/a/zff4+L4WN27DRv6S0IV+YZmlLIfrMugWtKm8ktzqU+WTa333GOVB6lqYqsvMiSo9hLFKLq4/wOFEiT0EiTwTGx3WaM2v5H/bFiOekzCwqgKepP8A96D2v/1DsfkYvdhsERYgTYQ5XQ52pbIM0jop3Hvo68krz/C4uf1H54uf7IepsmppK+aoyiOmXlmqTZr8Ae3k7Wwj9NZe9NUCoqXQRIurr3BQKOSDhpn2fCtMTVEd6dEvSU8hOmNP+a48kfhB47b4Z0wvawFH+z3MwpHQE40Us6rHLVP0WSaRZNS7m55B8WP+tsMofpZY4anpS1FRBKVkCgWZSxIJ+bE7YyMWa1VQTHG5KrYKw7eN7jyecPvT0dTQRmf3trufaL/JBHPj9Rjs8OOPJtx8Hmbv6xHV6a0c2kROvyQbEn+gP5YQZzmUlNnVMPYJjUgsNRGz+zzx34/Xt4hzctmccxpFVZIDG0wQKe3Nudx/TFOsoqerFVWSMsvROoBhcubXBO++wO3GwvfGFp2ZJEwgA/28EYV88conUzuk8sKo6iIOVbYnbUNwRbe+M76mmSXL5dLuGjgjCq8XTJsTckdvwjGmnQVtI6wQxzU67AMxRm+zDcn4/wAwMY7O58tgoaqKItHKFKLC7Evfftvbm+57YG2ApMAmMzFOxY3JuTjyTgbnEY8+zbjHRDBicGMyTngvbBgwGSWlemkQCZWRv+Yljf7qbfrcY6I9GiNGHmbqCxYqFC/Nrm/6jFHEjBA8qMFCKOi9danJ12TU2/nTsL4tvmaGWKwKwoNARbXVAABv3N7n8/GEt8BNzvgq3FepI2qEhVg0YBVuGQ+0/O/H27Y7/UxxQrCFOh2DTP8Az/B+OP64TRTtGdrW8HjHdKwg8W/PHRr1aEZ6MxtMbZpWxVkVXK0UTEuOlNps9z/CSDYgKCOPGKlXOq01JJEggkKHqdMkagDYEjzzilPUCQBQAFBvsAL/AKY9GSGWNNbMrothtcYG94JbacSbcS3R184Wcl7oI7suw1WYW35uDuD2ti5+1MslkNRPTzGUsDLArDRKf+sWK38W27eMIupoV1X+IAf1xzBvjn2/eQT3CoxXqbip9Rw1EUQhQQQ6biFV1dP7Ebi3FwO3a5wiNNSyJM7y6NI1oTuZPKgHcnvhbS1LU8gkADECw1C448d8cXmZ21MWv98GRq0GccyO7P3La12klWRTCeYr8/N/Pzjm/QEwNOzlCeHFiB822xUvfEg2wLdlsmZxNTQZkxtAtpIVGuSG205HCnbi/j/K1WauNQZZJyTUs5aVDxIDxbwR4+32wkSVk3ViD2Ix2NYzN1GGqX+c8/8AfHTr1SBcdTBXHUZxL9PUBaeQNpG5tYgm5t9+2GhzOUUdOIpPewFmBOotxbfnGXgqXicuu9+b49/UoPcsel/OD1axQssLNhNmzy5cSaldQk02HJX4+Nv6nFal9RRUJ6HTWSlfaRX93xe3ceR3/TGUE7AEDvjmzljvirP8iCuFE2QMYn0PMs9o2oFWCpiqZJBopqewb6UnmS/N+LX3/U4Sesa+KWGlpgEeoA6ksp3ZfC3573t9sZiKZom1LzjzI5kYu5JYnk4Ws1garHpgxUAczyTfEYMGOdCQODEE4MZJknnBgwYFJDBgwY0JUnBgwYuSRib4MGJJC+C+DBiZkkYkHBgxBJJviMGDF5MkMGDBiSSRbE9sGDGx1Lk3wXwYMXmSRc4MGDFSQwYMGKkhgwYMWZIAA7E2wYMGKlT/2Q=="/>
          <p:cNvSpPr>
            <a:spLocks noChangeAspect="1" noChangeArrowheads="1"/>
          </p:cNvSpPr>
          <p:nvPr/>
        </p:nvSpPr>
        <p:spPr bwMode="auto">
          <a:xfrm>
            <a:off x="155575" y="-395288"/>
            <a:ext cx="1504950" cy="838201"/>
          </a:xfrm>
          <a:prstGeom prst="rect">
            <a:avLst/>
          </a:prstGeom>
          <a:noFill/>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484" name="AutoShape 4" descr="data:image/jpeg;base64,/9j/4AAQSkZJRgABAQAAAQABAAD/2wBDAAkGBwgHBgkIBwgKCgkLDRYPDQwMDRsUFRAWIB0iIiAdHx8kKDQsJCYxJx8fLT0tMTU3Ojo6Iys/RD84QzQ5Ojf/2wBDAQoKCg0MDRoPDxo3JR8lNzc3Nzc3Nzc3Nzc3Nzc3Nzc3Nzc3Nzc3Nzc3Nzc3Nzc3Nzc3Nzc3Nzc3Nzc3Nzc3Nzf/wAARCAB4ANgDASIAAhEBAxEB/8QAGwAAAgMBAQEAAAAAAAAAAAAAAAUBBAYDAgf/xAA/EAACAQIFAwMCAwUFBwUBAAABAgMEEQAFEiExE0FRBiJhFHEygZEVI0JSoWKxwdHwFiQzU3Lh8QclNEOCkv/EABoBAAIDAQEAAAAAAAAAAAAAAAMEAAECBQb/xAApEQACAgEFAAEEAgIDAAAAAAABAgADEQQSITFBURMicZFhgQUyobHB/9oADAMBAAIRAxEAPwD4bicGDGgJIYMTbE/ljWJJ5wY9YLYvEki2DHq2PSrfGwhMk8HEhCbbYYUGWVFdIUgjJt+JjsqfJPA/1a+NXlnpSmhANceoT3e6oPgLcE/mRfsDhyrRO8G9irMRHBI7aURmPhRfDBMizFyo+lZGbhZCFY//AJO5/TH0vL6WGGBoIVTWruC0MajuLbbgDSwN7dsS0DdemRpWZROji+n23DLYEAeB+uG10CAYJgTqPiYKk9H5pO5UxhEAu7srWUWJ5tiaH0pVVEh1VFOkQGzK2vUeygbXJNu/f8sfSsviarjlaikEaspTpsoGo3X+TdSLnjsT4vhfDQyRwxQU8weKKViagEKJ3uRe29txcDk9sBFdIfZ/7CA2Fd2J81qcnzCmjR56GeNTcC6HkefH5884oshBIINxyLY+yU8E1RZHn99jM6oRYE/0J5wtrstimLRVdLHyVswDBuLkHkcnYWO2CrplcZBmWuKHawnyorbtjzbG6zP0jAZSlPqp5AL6dWseeDvx8324OMvX5RU0QLuBJEDYyxe5QfB/lPwbYWs0zr+IRbVbqLLYMdo4mdwgB1HHOx8bYVK4hJ5wDHtV1EAX5x4xnqSTfEYMGJmSFsTbEXxN8WMS55PODEnBjMqeMSMRicDEkMSMGJtvjQkgBfFmjoqism6VNE0j2JIHYeSew+cco4yxCqLsxsFHJxqqWkGU0U3UljndjGzwiEsgZG1aCx2Pe47274cooDnnqUT8TOT0M8BXqKtjwyurA/mCRhtkWQvX2klukFzuOXtyF/Lk9vnjFqaKG881beUxya5IoTpUyOb6Ad9Ki29t97Dzh99ekJp6br0r0wHskpAzRRDhdTEDm5B8X35OH6aag3EFaXUdSzNS/T0aU0dOkKBw0bC46bjcEjjnknffnF6OonqKf98GuzEMAfct+QR+ZtvvcWta+LJZVonevZo4okOtpCTYf64HJ8X3wpg9TZfW1BokM1OWPTgqJAGBBNgDtdeed/JPh04ETG5owjqMvy60dXMEnmIIi0a3a1wCF7c2/TxhlWUBzXLKOoSWSGjlBaRxs5Wx0cG+7W+d/wAxhpcsraGrApy6VME2uJtXuVjfVv8AcA/rzfGufI8yWliq6OqhmgkQM7Mi8ke+4bexINxxfe198CuViBtIGYatK0YF+pTyOg0rU0zyVE5WeyhJX2BUbNp7jfn4HjC3OK6DL5QzU8idEjZ9UbSsP4V76Rfdvy746PXZvlFQ0OlDSMxdoYYljBvtqBsCTa25J4xnM1geaujin63TWXVLI0Wh7Na5CnYbC9vOFBo2rYs33R1rkZQFmlPqOhhyeCqjpOvE+lJIml90J9xIBINx447b7i13LfUGSZg0emp6M/ZKn273uLHgn8/8sIvUWR5XDlK/smjnapVQzMRYjc9ibkkaeN/jCTLPT1bVU0dTI9NBSyo0gllqE2QMVLFb3sCCD3244vE1SmLWVq3Jn0HMKWSeUdU2jKe1rW1E2/8AH5/GL1P6ekqIUl6apGVsZX9qi19vtt2uMVfStIclySOoz2YqpBeKGQFzEON9zsey/wCe1HPvWprUaGJ3SJGvIi3KuhH4gew34NiOD3xVmtOcV/vyDr0ljHJ4HzPdb6I9Px1cc75tHRvuTEkOtWP31ALb/VsJf9i8llRoo89RJRKIrz0hSzi912c74pxmszSZaumQ1EkJLoHQ6ZwGN/dxexJ53ttvsetRRVtJTCXoVRh+pSSojC6niW1iwNrEglgTa/4b4SfUNk5bP9CdNaUXjMqVvobMaOj+spxFV0wYN1qe7qfdbSQNx3JuB2F/GUqKcRSiK4LrfVY3tv5G2NvQ5rUZZVELrWSNywVZCE3sST3IIK7bYbZlkSepMtr58vp4KbMqfVNUUMLpokbgtsTpbn2+b/fGWdAOZH07qNw5E+UkWxGLcdDUVE4hponlkbdQovfz/wCceZaCpiaUSRMDEAX/ALIPGBlT5AHiVsGJItiMVJA4MGDFGSeMTgUXOLuX0E9fUJBTqNTn+I2AHck9hjKKT1KJAGTKdsehYb41dBlrZdHmIjqKWSsgMaiSP3oqnc2uObjSbjb9MXskp6ukoZaimpz9XPKW6xj2ZbqQqnwfcPbhyvSs2DBG5R1Ffp1VnppoRBE8q+9W6Gpx8hgbi23Y46MK+q6NDSRvU1DJ1bIAFjU7KSe57XY2Gq25scPFjFRT3qstWmeWVxUtGgDK5JcOh72AsNxYje9zhvlVXllVTx0dEssc6/vij1BcgWvvawZgxsBtbV45avJACETDWsi7gIuh9I5lKitUVMUVRNGeqiRGdJdNiCeAGtvtf45OKaZPLH04opqczCTXFJChjOhCRLrB20jYW5v8Y3FAv1EHQqFRQmzRM9u21wPIv4vccYS5qrxzMal6rVpZUQwgL0jayKbkhS25JIuBxbfA6VO4YmU1L2EhzxMZn9dLPKaKF5BQUjFYwSfeb7sd/N7DsNsc8ryeszNGemRWjXYl3AB523O/GNMmTykS1MEd2uWFlvpH2/1+uOs2U5j0RUVcz6UKiNZG3+3O1rf3Y7IrX0yvqccSzNUD/ZqGtqIw9QqCJ9e5Z09vu+91J+3zjGzVuY1EzNNVzPc3Kl20/pe1sbmAST5JKks6OVqhfWCy2KKAOP7GPUdNTuUlbKqCTQN1hZlvbuRsT84sJjP5mhYvonHJc6OZlo86qpBKsQSAIo93wce/UFMhiBqYI1qNS/vpyE6gZrad7WAvcn5OLWVU+YIxfLsrCDWHJEd7c2sW4GLeaZrPmi6cwWAxaJVdA1yXsNKvcDQObaTvbcjjAL/tIC4/fUGgVrBiLK2DqZZSs0zfUyRStJKkns6kbHVpuBYNpJ87+cU8gigq3CvL9RRrP9X0nSxQArZTvxrAv2PxivfRlUVDMDKVZ+oyrsis5cknzcgW8X+MOvS2Vw1UVRHNWEJG2pIEe119xJ3HH4fi9+NscvUMqIdw4PsfVCcemKP/AFBzQSV8lIszKpCluoNlN73Xa9rX45/uqZdQUeWwxVdWzVLToJKZHp9Nhv7jvuLb2vxvhrXua7PKeI0+iJWGpXQGOVAN9DflY+SR9ylrp5czzTWOhB15GIQaienfvbZRYDvzuAL459ZG0DyMu+0czlFmtTLXU0j65UkewgjFwiryBbte9uL6SMLZKzNsmR1LSR6Zmd7hlLvtuxG9twbeSe+LEtQ6ypDkh6JgY2b8RlJt7r8m9jz57YmH9pOH1hmp50AlQtuYyBt8dwD22P3MoXHMWFjE8R1TpQ+pJTFPMKeukLCKoUANKFOk6lGwBIsO/tve22K9DU1OT55Vs5Z29qzS6TpRgt7X4N9iT+m3MTx5dJlsFbQiOKVWvJ02FkYkk9jfe/ew2sLYd5hUU2Y5HR19eLyC8LSaoy623unuO5C23HYbixwEEDjzqb+u6nBnrOcqhXO/rzR6osyjMEuz2imVdWqyn8LC219j+ePn2fF6RlpA+qSNmMiNZtIuNO+/IAOPrGZ0KN6arYAxik+kWrjkJF0ZD+K/F/nbbHyjOpRXyzTSQLC8bfvinDHYKAN99j3P9Ma09jtWfgSWBS/H5mfc6mLWAv2AtiPyx2eFgfw2+PGOZQjkY1tmJ4ODEnBiiJUiMgG54xoMrrKGJGDyvGzoUJ0E7H7Yzq4a5TUNRsJadj1m9oPGn7eeLWwxo7ihx5MOu4TW5OtNSu1fVrPOipqgPQdElbtqbuo5O+4G/fHbOMueerEkkpq5qjYVejUkRFtrHYc8D9PCaM10NQHOYUEL89KaQIx8AkA2/wD6/TFxK9BL0ZYqmlqDYNHDKNL376gQum1zcDzjqHU1qM4gDUQY/FHPRwO7RgwSXmhjWXV0AAeWftbkk997DcKHrKUTQyUlT0mWUPUPDJfUwJIWwHmxufJ8Yr5hWTVFDI309ZLQhAr1YIYIAwIIBF2XUFPa/wChxa9O5dJn1ZUZfFURQRq3VLoGtGthZhuCQdhp/rzhN7w7ZPksgKhzNB6dzJWq2WRnnFQOvFqfSt13K2JFze+25I7YuV75Q0scE9bTipWNdcN7sBa9zYW4OFNRlzw/QGnMdRSZfFI87JL0gTqA1tq4Ht+fub49P6WSszKesjzhHq5C4lSs9mxX2sHAta2kWtt5ON0WKtpYHAg/oALn2OaWqy6KaSaHMqQRkhTe9iewvbnY/wCrYtzilqLu+YQspFvaTax7Dbfvxf8ApjIjIM5bLhSwwiTpTM8lqiEoRYWILONsXhFSGJaSOdZWp1UiOnYkaybkq3c3H8Px8YeJUnIbJg/pt5NJQ02TTUj08c/Ud2De2TZiA1uBtiaKDLUYIkyCph9wSSRCtxySOdtv6Yd+n/TMRp0kfRHUsRJMkZ3BO9mt3va583wh9R0P0ks4gAgBBYPK1tZF+R+K2xNvJvfsFU1AscoGMyUIjLLJBVu8X7ThKG91SVWZjY2NhfcePjCPN4aXqWrGleQGQltZF7aisYPAAGne1ze98KfqpYM5o5Ypy2sKyrGlkF/G2O3qAs9QaYThZSy9OcptHGe7LfdVG97ggcXtbA9XpGzvU9f1C0CvdhzIqMry00dbIz1iwGR/pSzW6rxnQ/AvuRa3wcXMqpDSzK9MA0KuH0vGNbqEDFeLNYsdrXuPvihXo2VSwRapJYZal4YXk3MbdMNtYXtqJJJ7HtY4qemPVtJU51Sxy1SojL0UjKFSrH8NiNudvzvfHKt3v+vZ0KqKyBlzGVY1MvqfLYARECXWURAszs2rSLjgICd+QAcZmNxQ1NVS0oW66gHiZGQhttW1tgAb99+2NRnMLtT1EsaCOKIgSwi7s6H8Q0ABQbXB27kfOM/USiuWmrKOJfq1i11cali5dmOlQoI2ABPN9sZpDDGYTVKV48lz0RQxmup4Vp2qpHnJ6biyawjEi5uARbj4/TS+tcqqammdly+kgeCGNpV64BIu1+242Nvm+2M9RUNXS0dFmNFMzuoaSOJRo6O59vNuSe/A7475+2eZhJaWlqqd2UNMZyAqc/gsxuN9gAN7kji7gTPUWrof6gJHcW0Qny1JkpArqY1kjhSVQGB/iLB/cDfsAN+CcaWjoV/YayUmqM1FQJGNgmhLMTqLcAbA8b3GxwwyyOhbJEy+u0iLo6hLuXWwsWv9x/XC+aalpZY0qoZpqMbxSdN2RpLWBJ453JIsLYUspbOF7ENdU6g57Ea5vHFDl9dI4bRHlcxYAjVpCNtY7X9vz/fj5lmoy+KlMpgu0dZHMw6hYyR2Nib/AHItta+Pp3qerEHp6ocuFSvPRjV00kLYagQ2x/iHj3KNybY+JZkMxeWStmiEMUjmNBIwCyWtcLe2oeTawuO9hgunr2UHPp/6ilRdmOZfy/MMihqqn6ugWSOWoLo5ZmIiIsVI4Fhci29yPAx5/wDZKmkpUqNcLKr6nRgC139t7/2ThNHQVM0EtUscaQRMFZ3lULqPCgk7mw48Y4mkqpGGmJ3N7AJ7ifgWvjVd6o2484h2XMmuSljcillZ11GxZbG3a+DHrN8sqMqrHpasoJo7agj6tJIBsf1wYp7hYdwGJYyItGGtD00pZJgT1eAR/CO9vm395wpx2gmeK+hyL8jscBrbacmWhwZpEpIL6o6hY4NAaSWoBUoTvpKi+s/H+eOFRTQF1+hrIpwVZLKjRabj+VuAfI233ttddFU65IusVdFe5D3sfvbfDCjjjqJJmiUxRmQJFGkRdnLXsBuLAaTv+WDsy8Y9kOS38RjSyQ09NVUUKPIlUAk1ZeMNa97AaSwQlR/FwOMaP0tmlPkuW1MsLwNU1UfUcqthHFayLf7DUR5OE+Q0SyPBCtVVMfq9T8dGNrkAOpF72+bX884e5lldWMslo6lYgjoiJIAIiLFfdqOwFlN+4F9jgZ5OCInZYq2bZYoczo62dnNOUMsahZWdkUBgT5ubFSdvPN8cM3rJZqLLo6MkkO0UkaxALx3HNydzc72wjpXpw0eXwt+8CnolH1AW3IDHnv7rW8AX2vUZWJKhpIhVtIPfAHuV4/EbC9rEg25/TDldiq3Ihy5ZTng/PzOL0c7UIuXkmklKyQ0ih+mB+ZUE+cPaDJaulWjzKfK/p0aw/eBZX1j+Is2y382G5PGJyGpyISGKhqXy+uYD2V6XC+ADsQONyDjr6kzPOMkaHXPNPBLcTTSEFE2Itttubc/44brdX4T/AJiNjahSFI4Ps1mVepIo6IpC4UhGBLvYLZNrE9iQRuTuBvjJZ1nFXVVqQ0xd5WUKVVtJ083Vu1hfztf5wsrcySGgngNMgqUy/XK4JW0hIa1gbcHfbnFLRVZtS0kOVIUeaFWZwSCs4sGBP8pIFrcbXweqqtCWA5m1AIzHOWZjPm+ZdLL6mCqjiWx68IDrYckkbg/fk/q5zVKB8yqxPUoJKWIJPGYOvq1KQQVsdgRvse3kYoem6aJGraiNJZaqKRlgiJIikO/5XA3+Dj1XSHNM2NqelZ+j0tTLZ3kBN1O4uNgTfiw/INzljt64lVDdZuHQkeoEiqMmjkFJJMsrPOkhBDoGNhIwNiU0kLpNyRbi2MFReka1quKfK3gzCKMpIFY9PX3Asf8AE40kObyVdJmGZP03ep1xTuzFkGoooA3uFGsMAPA+cV6WWXLXH10o0zMCBBdoyNKkGzW3seDxbCn00A2Ecx+0nbleDNZQfX1tLUUbpG2bRMI5ZwrGCRSP4WtpZrWH5A2G9uTZN0qipkpKWOleYyU6QLECZF0G7sxPi9vseb2x2pq3Kp4o3r66ueJBcRKViRbb8AbcdrcY9j1DSZjI3+7mpVNWhYz74zuAQG2c2J7g/e+OYa7jk1g4/EZpvFle1uxE5nkyenper1oVjYTGIsHVwB+842tszD7WHjDmHPBPmMtZNTCWjcDpdZ1UuSPxLc8bjm3fC2eiy+sRTFmt11MFpqpjEyJ+FRpaxBFzc99rWAGK1cj5TTUlPBJDLUNKWBMgkA4UAeF9t7fJPOHKlFj7CMH9QtakHBMaZJnaft+KSup1FNN/uiOtj0mYgJe3FztccXGNFmeUTVH+6UTSQ0cIuQEFr727je+2wvv98ZrOIUrqCmmgMs7SSHdgAS4fbjYCxW22LnqfMsxzqspo0UXhqUnWKNtIZ4nDaf7dwQbHuL7Wwa7SO7q6efP8QWpuAtDqe5yzqopK+gpKlo5UnjgkhR4Jf/j2YaiAB+K4G43BtjEZzl0SZt182rZaun0qI21j32HF9wo82Hc40a5fVU9JWZVUl6wTSPN9NTpYopY7NIT8gG1jyASBfCP1PFLJTQR1VMsUMTgLoIuuzbc99Xg79zhyijcmw9RCy5S+U4mdzOprM+qocvoKcdGEfuKaEWVQAASb/AHuJ/PDOigofSiSVTNFW5sh0LYfu6c2BNv5jY/i48d8LpM+ky+memy6OGnR9nYC7N9zycZ+armmLs8hYubknvjjamg7yp4HwI2lgK5PJhW1D1dVJUSsWkka7E98GK5PnBjOAOBMZnjEqCcRj1HbWAwuLi+MdzMtR0xYRlzHHrtp1k3P5AHbDCjip4mc1s8iU0TBJBEqyF2ubBQdvJuePG+FU8rGodxzquP8MdJqioqyWkbUAbnYDc9zbB02A9cywTNMtYmUVavQTdWOWNZYpWTTJpblWsdiLEbG3Bxclz16lw9W6g6VMZcalJAGzL/L9vjY8YzkUE8j09Q0cgpo4ReUg6bAE2vxe5sB5ti9SQRvk6GdrMy6gQdxZmFwe2w+3N/OGU56EC1QY5PcvU0lLV1TSpppUUoepGmm0oAGtAL2BtwBfa+1sdc0helnVmklUtY3RzLHza6sQCLHkW2v+mdiYwT3LvoOx0CxYeLnYc840tLmby2hupF2lmLD2ot9RPnbZRx2w1SiONphdoxmUqqqakystV9OZmYrAq3/ABA+5t+3I25viMg9RS5aZJaVQsIuTC73RWPddu/cW328YqZzLFXzI7o9IXQdJX9ylLkL9uP8e+FjwSQ05UAupN9SG6n8xi2rC2bl5AEpm3LtaaulzBKpa+SpbVLJD/xFYcki++GFBNX1Xp6TVSTuiOJYDPMqKy29xAJBIFgQfg2OEXohFfNFeZwqwqZLsmoM3Crbi9yD+VucO2zFq+jqap6lY4UnEK0jLeSc2BJax2Fjba4G9r23BfrXQKB3MLpg5I8jyhevkrFzDMpCKunhSMUa6ekWN/xMdgbXJUbCxud7YqR1rZXQ1IrkAqCf+JI4cRRuQdOr+S1reRba2wUx50scMoykmMShdRkOpohvdAospHe5BPOFHqPNZHpFonkZ5ZZBLOTYm/a/zff4+L4WN27DRv6S0IV+YZmlLIfrMugWtKm8ktzqU+WTa333GOVB6lqYqsvMiSo9hLFKLq4/wOFEiT0EiTwTGx3WaM2v5H/bFiOekzCwqgKepP8A96D2v/1DsfkYvdhsERYgTYQ5XQ52pbIM0jop3Hvo68krz/C4uf1H54uf7IepsmppK+aoyiOmXlmqTZr8Ae3k7Wwj9NZe9NUCoqXQRIurr3BQKOSDhpn2fCtMTVEd6dEvSU8hOmNP+a48kfhB47b4Z0wvawFH+z3MwpHQE40Us6rHLVP0WSaRZNS7m55B8WP+tsMofpZY4anpS1FRBKVkCgWZSxIJ+bE7YyMWa1VQTHG5KrYKw7eN7jyecPvT0dTQRmf3trufaL/JBHPj9Rjs8OOPJtx8Hmbv6xHV6a0c2kROvyQbEn+gP5YQZzmUlNnVMPYJjUgsNRGz+zzx34/Xt4hzctmccxpFVZIDG0wQKe3Nudx/TFOsoqerFVWSMsvROoBhcubXBO++wO3GwvfGFp2ZJEwgA/28EYV88conUzuk8sKo6iIOVbYnbUNwRbe+M76mmSXL5dLuGjgjCq8XTJsTckdvwjGmnQVtI6wQxzU67AMxRm+zDcn4/wAwMY7O58tgoaqKItHKFKLC7Evfftvbm+57YG2ApMAmMzFOxY3JuTjyTgbnEY8+zbjHRDBicGMyTngvbBgwGSWlemkQCZWRv+Yljf7qbfrcY6I9GiNGHmbqCxYqFC/Nrm/6jFHEjBA8qMFCKOi9danJ12TU2/nTsL4tvmaGWKwKwoNARbXVAABv3N7n8/GEt8BNzvgq3FepI2qEhVg0YBVuGQ+0/O/H27Y7/UxxQrCFOh2DTP8Az/B+OP64TRTtGdrW8HjHdKwg8W/PHRr1aEZ6MxtMbZpWxVkVXK0UTEuOlNps9z/CSDYgKCOPGKlXOq01JJEggkKHqdMkagDYEjzzilPUCQBQAFBvsAL/AKY9GSGWNNbMrothtcYG94JbacSbcS3R184Wcl7oI7suw1WYW35uDuD2ti5+1MslkNRPTzGUsDLArDRKf+sWK38W27eMIupoV1X+IAf1xzBvjn2/eQT3CoxXqbip9Rw1EUQhQQQ6biFV1dP7Ebi3FwO3a5wiNNSyJM7y6NI1oTuZPKgHcnvhbS1LU8gkADECw1C448d8cXmZ21MWv98GRq0GccyO7P3La12klWRTCeYr8/N/Pzjm/QEwNOzlCeHFiB822xUvfEg2wLdlsmZxNTQZkxtAtpIVGuSG205HCnbi/j/K1WauNQZZJyTUs5aVDxIDxbwR4+32wkSVk3ViD2Ix2NYzN1GGqX+c8/8AfHTr1SBcdTBXHUZxL9PUBaeQNpG5tYgm5t9+2GhzOUUdOIpPewFmBOotxbfnGXgqXicuu9+b49/UoPcsel/OD1axQssLNhNmzy5cSaldQk02HJX4+Nv6nFal9RRUJ6HTWSlfaRX93xe3ceR3/TGUE7AEDvjmzljvirP8iCuFE2QMYn0PMs9o2oFWCpiqZJBopqewb6UnmS/N+LX3/U4Sesa+KWGlpgEeoA6ksp3ZfC3573t9sZiKZom1LzjzI5kYu5JYnk4Ws1garHpgxUAczyTfEYMGOdCQODEE4MZJknnBgwYFJDBgwY0JUnBgwYuSRib4MGJJC+C+DBiZkkYkHBgxBJJviMGDF5MkMGDBiSSRbE9sGDGx1Lk3wXwYMXmSRc4MGDFSQwYMGKkhgwYMWZIAA7E2wYMGKlT/2Q=="/>
          <p:cNvSpPr>
            <a:spLocks noChangeAspect="1" noChangeArrowheads="1"/>
          </p:cNvSpPr>
          <p:nvPr/>
        </p:nvSpPr>
        <p:spPr bwMode="auto">
          <a:xfrm>
            <a:off x="155575" y="-395288"/>
            <a:ext cx="1504950" cy="838201"/>
          </a:xfrm>
          <a:prstGeom prst="rect">
            <a:avLst/>
          </a:prstGeom>
          <a:noFill/>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486" name="AutoShape 6" descr="data:image/jpeg;base64,/9j/4AAQSkZJRgABAQAAAQABAAD/2wBDAAkGBwgHBgkIBwgKCgkLDRYPDQwMDRsUFRAWIB0iIiAdHx8kKDQsJCYxJx8fLT0tMTU3Ojo6Iys/RD84QzQ5Ojf/2wBDAQoKCg0MDRoPDxo3JR8lNzc3Nzc3Nzc3Nzc3Nzc3Nzc3Nzc3Nzc3Nzc3Nzc3Nzc3Nzc3Nzc3Nzc3Nzc3Nzc3Nzf/wAARCAB4ANgDASIAAhEBAxEB/8QAGwAAAgMBAQEAAAAAAAAAAAAAAAUBBAYDAgf/xAA/EAACAQIFAwMCAwUFBwUBAAABAgMEEQAFEiExE0FRBiJhFHEygZEVI0JSoWKxwdHwFiQzU3Lh8QclNEOCkv/EABoBAAIDAQEAAAAAAAAAAAAAAAMEAAECBQb/xAApEQACAgEFAAEEAgIDAAAAAAABAgADEQQSITFBURMicZFhgQUyobHB/9oADAMBAAIRAxEAPwD4bicGDGgJIYMTbE/ljWJJ5wY9YLYvEki2DHq2PSrfGwhMk8HEhCbbYYUGWVFdIUgjJt+JjsqfJPA/1a+NXlnpSmhANceoT3e6oPgLcE/mRfsDhyrRO8G9irMRHBI7aURmPhRfDBMizFyo+lZGbhZCFY//AJO5/TH0vL6WGGBoIVTWruC0MajuLbbgDSwN7dsS0DdemRpWZROji+n23DLYEAeB+uG10CAYJgTqPiYKk9H5pO5UxhEAu7srWUWJ5tiaH0pVVEh1VFOkQGzK2vUeygbXJNu/f8sfSsviarjlaikEaspTpsoGo3X+TdSLnjsT4vhfDQyRwxQU8weKKViagEKJ3uRe29txcDk9sBFdIfZ/7CA2Fd2J81qcnzCmjR56GeNTcC6HkefH5884oshBIINxyLY+yU8E1RZHn99jM6oRYE/0J5wtrstimLRVdLHyVswDBuLkHkcnYWO2CrplcZBmWuKHawnyorbtjzbG6zP0jAZSlPqp5AL6dWseeDvx8324OMvX5RU0QLuBJEDYyxe5QfB/lPwbYWs0zr+IRbVbqLLYMdo4mdwgB1HHOx8bYVK4hJ5wDHtV1EAX5x4xnqSTfEYMGJmSFsTbEXxN8WMS55PODEnBjMqeMSMRicDEkMSMGJtvjQkgBfFmjoqism6VNE0j2JIHYeSew+cco4yxCqLsxsFHJxqqWkGU0U3UljndjGzwiEsgZG1aCx2Pe47274cooDnnqUT8TOT0M8BXqKtjwyurA/mCRhtkWQvX2klukFzuOXtyF/Lk9vnjFqaKG881beUxya5IoTpUyOb6Ad9Ki29t97Dzh99ekJp6br0r0wHskpAzRRDhdTEDm5B8X35OH6aag3EFaXUdSzNS/T0aU0dOkKBw0bC46bjcEjjnknffnF6OonqKf98GuzEMAfct+QR+ZtvvcWta+LJZVonevZo4okOtpCTYf64HJ8X3wpg9TZfW1BokM1OWPTgqJAGBBNgDtdeed/JPh04ETG5owjqMvy60dXMEnmIIi0a3a1wCF7c2/TxhlWUBzXLKOoSWSGjlBaRxs5Wx0cG+7W+d/wAxhpcsraGrApy6VME2uJtXuVjfVv8AcA/rzfGufI8yWliq6OqhmgkQM7Mi8ke+4bexINxxfe198CuViBtIGYatK0YF+pTyOg0rU0zyVE5WeyhJX2BUbNp7jfn4HjC3OK6DL5QzU8idEjZ9UbSsP4V76Rfdvy746PXZvlFQ0OlDSMxdoYYljBvtqBsCTa25J4xnM1geaujin63TWXVLI0Wh7Na5CnYbC9vOFBo2rYs33R1rkZQFmlPqOhhyeCqjpOvE+lJIml90J9xIBINx447b7i13LfUGSZg0emp6M/ZKn273uLHgn8/8sIvUWR5XDlK/smjnapVQzMRYjc9ibkkaeN/jCTLPT1bVU0dTI9NBSyo0gllqE2QMVLFb3sCCD3244vE1SmLWVq3Jn0HMKWSeUdU2jKe1rW1E2/8AH5/GL1P6ekqIUl6apGVsZX9qi19vtt2uMVfStIclySOoz2YqpBeKGQFzEON9zsey/wCe1HPvWprUaGJ3SJGvIi3KuhH4gew34NiOD3xVmtOcV/vyDr0ljHJ4HzPdb6I9Px1cc75tHRvuTEkOtWP31ALb/VsJf9i8llRoo89RJRKIrz0hSzi912c74pxmszSZaumQ1EkJLoHQ6ZwGN/dxexJ53ttvsetRRVtJTCXoVRh+pSSojC6niW1iwNrEglgTa/4b4SfUNk5bP9CdNaUXjMqVvobMaOj+spxFV0wYN1qe7qfdbSQNx3JuB2F/GUqKcRSiK4LrfVY3tv5G2NvQ5rUZZVELrWSNywVZCE3sST3IIK7bYbZlkSepMtr58vp4KbMqfVNUUMLpokbgtsTpbn2+b/fGWdAOZH07qNw5E+UkWxGLcdDUVE4hponlkbdQovfz/wCceZaCpiaUSRMDEAX/ALIPGBlT5AHiVsGJItiMVJA4MGDFGSeMTgUXOLuX0E9fUJBTqNTn+I2AHck9hjKKT1KJAGTKdsehYb41dBlrZdHmIjqKWSsgMaiSP3oqnc2uObjSbjb9MXskp6ukoZaimpz9XPKW6xj2ZbqQqnwfcPbhyvSs2DBG5R1Ffp1VnppoRBE8q+9W6Gpx8hgbi23Y46MK+q6NDSRvU1DJ1bIAFjU7KSe57XY2Gq25scPFjFRT3qstWmeWVxUtGgDK5JcOh72AsNxYje9zhvlVXllVTx0dEssc6/vij1BcgWvvawZgxsBtbV45avJACETDWsi7gIuh9I5lKitUVMUVRNGeqiRGdJdNiCeAGtvtf45OKaZPLH04opqczCTXFJChjOhCRLrB20jYW5v8Y3FAv1EHQqFRQmzRM9u21wPIv4vccYS5qrxzMal6rVpZUQwgL0jayKbkhS25JIuBxbfA6VO4YmU1L2EhzxMZn9dLPKaKF5BQUjFYwSfeb7sd/N7DsNsc8ryeszNGemRWjXYl3AB523O/GNMmTykS1MEd2uWFlvpH2/1+uOs2U5j0RUVcz6UKiNZG3+3O1rf3Y7IrX0yvqccSzNUD/ZqGtqIw9QqCJ9e5Z09vu+91J+3zjGzVuY1EzNNVzPc3Kl20/pe1sbmAST5JKks6OVqhfWCy2KKAOP7GPUdNTuUlbKqCTQN1hZlvbuRsT84sJjP5mhYvonHJc6OZlo86qpBKsQSAIo93wce/UFMhiBqYI1qNS/vpyE6gZrad7WAvcn5OLWVU+YIxfLsrCDWHJEd7c2sW4GLeaZrPmi6cwWAxaJVdA1yXsNKvcDQObaTvbcjjAL/tIC4/fUGgVrBiLK2DqZZSs0zfUyRStJKkns6kbHVpuBYNpJ87+cU8gigq3CvL9RRrP9X0nSxQArZTvxrAv2PxivfRlUVDMDKVZ+oyrsis5cknzcgW8X+MOvS2Vw1UVRHNWEJG2pIEe119xJ3HH4fi9+NscvUMqIdw4PsfVCcemKP/AFBzQSV8lIszKpCluoNlN73Xa9rX45/uqZdQUeWwxVdWzVLToJKZHp9Nhv7jvuLb2vxvhrXua7PKeI0+iJWGpXQGOVAN9DflY+SR9ylrp5czzTWOhB15GIQaienfvbZRYDvzuAL459ZG0DyMu+0czlFmtTLXU0j65UkewgjFwiryBbte9uL6SMLZKzNsmR1LSR6Zmd7hlLvtuxG9twbeSe+LEtQ6ypDkh6JgY2b8RlJt7r8m9jz57YmH9pOH1hmp50AlQtuYyBt8dwD22P3MoXHMWFjE8R1TpQ+pJTFPMKeukLCKoUANKFOk6lGwBIsO/tve22K9DU1OT55Vs5Z29qzS6TpRgt7X4N9iT+m3MTx5dJlsFbQiOKVWvJ02FkYkk9jfe/ew2sLYd5hUU2Y5HR19eLyC8LSaoy623unuO5C23HYbixwEEDjzqb+u6nBnrOcqhXO/rzR6osyjMEuz2imVdWqyn8LC219j+ePn2fF6RlpA+qSNmMiNZtIuNO+/IAOPrGZ0KN6arYAxik+kWrjkJF0ZD+K/F/nbbHyjOpRXyzTSQLC8bfvinDHYKAN99j3P9Ma09jtWfgSWBS/H5mfc6mLWAv2AtiPyx2eFgfw2+PGOZQjkY1tmJ4ODEnBiiJUiMgG54xoMrrKGJGDyvGzoUJ0E7H7Yzq4a5TUNRsJadj1m9oPGn7eeLWwxo7ihx5MOu4TW5OtNSu1fVrPOipqgPQdElbtqbuo5O+4G/fHbOMueerEkkpq5qjYVejUkRFtrHYc8D9PCaM10NQHOYUEL89KaQIx8AkA2/wD6/TFxK9BL0ZYqmlqDYNHDKNL376gQum1zcDzjqHU1qM4gDUQY/FHPRwO7RgwSXmhjWXV0AAeWftbkk997DcKHrKUTQyUlT0mWUPUPDJfUwJIWwHmxufJ8Yr5hWTVFDI309ZLQhAr1YIYIAwIIBF2XUFPa/wChxa9O5dJn1ZUZfFURQRq3VLoGtGthZhuCQdhp/rzhN7w7ZPksgKhzNB6dzJWq2WRnnFQOvFqfSt13K2JFze+25I7YuV75Q0scE9bTipWNdcN7sBa9zYW4OFNRlzw/QGnMdRSZfFI87JL0gTqA1tq4Ht+fub49P6WSszKesjzhHq5C4lSs9mxX2sHAta2kWtt5ON0WKtpYHAg/oALn2OaWqy6KaSaHMqQRkhTe9iewvbnY/wCrYtzilqLu+YQspFvaTax7Dbfvxf8ApjIjIM5bLhSwwiTpTM8lqiEoRYWILONsXhFSGJaSOdZWp1UiOnYkaybkq3c3H8Px8YeJUnIbJg/pt5NJQ02TTUj08c/Ud2De2TZiA1uBtiaKDLUYIkyCph9wSSRCtxySOdtv6Yd+n/TMRp0kfRHUsRJMkZ3BO9mt3va583wh9R0P0ks4gAgBBYPK1tZF+R+K2xNvJvfsFU1AscoGMyUIjLLJBVu8X7ThKG91SVWZjY2NhfcePjCPN4aXqWrGleQGQltZF7aisYPAAGne1ze98KfqpYM5o5Ypy2sKyrGlkF/G2O3qAs9QaYThZSy9OcptHGe7LfdVG97ggcXtbA9XpGzvU9f1C0CvdhzIqMry00dbIz1iwGR/pSzW6rxnQ/AvuRa3wcXMqpDSzK9MA0KuH0vGNbqEDFeLNYsdrXuPvihXo2VSwRapJYZal4YXk3MbdMNtYXtqJJJ7HtY4qemPVtJU51Sxy1SojL0UjKFSrH8NiNudvzvfHKt3v+vZ0KqKyBlzGVY1MvqfLYARECXWURAszs2rSLjgICd+QAcZmNxQ1NVS0oW66gHiZGQhttW1tgAb99+2NRnMLtT1EsaCOKIgSwi7s6H8Q0ABQbXB27kfOM/USiuWmrKOJfq1i11cali5dmOlQoI2ABPN9sZpDDGYTVKV48lz0RQxmup4Vp2qpHnJ6biyawjEi5uARbj4/TS+tcqqammdly+kgeCGNpV64BIu1+242Nvm+2M9RUNXS0dFmNFMzuoaSOJRo6O59vNuSe/A7475+2eZhJaWlqqd2UNMZyAqc/gsxuN9gAN7kji7gTPUWrof6gJHcW0Qny1JkpArqY1kjhSVQGB/iLB/cDfsAN+CcaWjoV/YayUmqM1FQJGNgmhLMTqLcAbA8b3GxwwyyOhbJEy+u0iLo6hLuXWwsWv9x/XC+aalpZY0qoZpqMbxSdN2RpLWBJ453JIsLYUspbOF7ENdU6g57Ea5vHFDl9dI4bRHlcxYAjVpCNtY7X9vz/fj5lmoy+KlMpgu0dZHMw6hYyR2Nib/AHItta+Pp3qerEHp6ocuFSvPRjV00kLYagQ2x/iHj3KNybY+JZkMxeWStmiEMUjmNBIwCyWtcLe2oeTawuO9hgunr2UHPp/6ilRdmOZfy/MMihqqn6ugWSOWoLo5ZmIiIsVI4Fhci29yPAx5/wDZKmkpUqNcLKr6nRgC139t7/2ThNHQVM0EtUscaQRMFZ3lULqPCgk7mw48Y4mkqpGGmJ3N7AJ7ifgWvjVd6o2484h2XMmuSljcillZ11GxZbG3a+DHrN8sqMqrHpasoJo7agj6tJIBsf1wYp7hYdwGJYyItGGtD00pZJgT1eAR/CO9vm395wpx2gmeK+hyL8jscBrbacmWhwZpEpIL6o6hY4NAaSWoBUoTvpKi+s/H+eOFRTQF1+hrIpwVZLKjRabj+VuAfI233ttddFU65IusVdFe5D3sfvbfDCjjjqJJmiUxRmQJFGkRdnLXsBuLAaTv+WDsy8Y9kOS38RjSyQ09NVUUKPIlUAk1ZeMNa97AaSwQlR/FwOMaP0tmlPkuW1MsLwNU1UfUcqthHFayLf7DUR5OE+Q0SyPBCtVVMfq9T8dGNrkAOpF72+bX884e5lldWMslo6lYgjoiJIAIiLFfdqOwFlN+4F9jgZ5OCInZYq2bZYoczo62dnNOUMsahZWdkUBgT5ubFSdvPN8cM3rJZqLLo6MkkO0UkaxALx3HNydzc72wjpXpw0eXwt+8CnolH1AW3IDHnv7rW8AX2vUZWJKhpIhVtIPfAHuV4/EbC9rEg25/TDldiq3Ihy5ZTng/PzOL0c7UIuXkmklKyQ0ih+mB+ZUE+cPaDJaulWjzKfK/p0aw/eBZX1j+Is2y382G5PGJyGpyISGKhqXy+uYD2V6XC+ADsQONyDjr6kzPOMkaHXPNPBLcTTSEFE2Itttubc/44brdX4T/AJiNjahSFI4Ps1mVepIo6IpC4UhGBLvYLZNrE9iQRuTuBvjJZ1nFXVVqQ0xd5WUKVVtJ083Vu1hfztf5wsrcySGgngNMgqUy/XK4JW0hIa1gbcHfbnFLRVZtS0kOVIUeaFWZwSCs4sGBP8pIFrcbXweqqtCWA5m1AIzHOWZjPm+ZdLL6mCqjiWx68IDrYckkbg/fk/q5zVKB8yqxPUoJKWIJPGYOvq1KQQVsdgRvse3kYoem6aJGraiNJZaqKRlgiJIikO/5XA3+Dj1XSHNM2NqelZ+j0tTLZ3kBN1O4uNgTfiw/INzljt64lVDdZuHQkeoEiqMmjkFJJMsrPOkhBDoGNhIwNiU0kLpNyRbi2MFReka1quKfK3gzCKMpIFY9PX3Asf8AE40kObyVdJmGZP03ep1xTuzFkGoooA3uFGsMAPA+cV6WWXLXH10o0zMCBBdoyNKkGzW3seDxbCn00A2Ecx+0nbleDNZQfX1tLUUbpG2bRMI5ZwrGCRSP4WtpZrWH5A2G9uTZN0qipkpKWOleYyU6QLECZF0G7sxPi9vseb2x2pq3Kp4o3r66ueJBcRKViRbb8AbcdrcY9j1DSZjI3+7mpVNWhYz74zuAQG2c2J7g/e+OYa7jk1g4/EZpvFle1uxE5nkyenper1oVjYTGIsHVwB+842tszD7WHjDmHPBPmMtZNTCWjcDpdZ1UuSPxLc8bjm3fC2eiy+sRTFmt11MFpqpjEyJ+FRpaxBFzc99rWAGK1cj5TTUlPBJDLUNKWBMgkA4UAeF9t7fJPOHKlFj7CMH9QtakHBMaZJnaft+KSup1FNN/uiOtj0mYgJe3FztccXGNFmeUTVH+6UTSQ0cIuQEFr727je+2wvv98ZrOIUrqCmmgMs7SSHdgAS4fbjYCxW22LnqfMsxzqspo0UXhqUnWKNtIZ4nDaf7dwQbHuL7Wwa7SO7q6efP8QWpuAtDqe5yzqopK+gpKlo5UnjgkhR4Jf/j2YaiAB+K4G43BtjEZzl0SZt182rZaun0qI21j32HF9wo82Hc40a5fVU9JWZVUl6wTSPN9NTpYopY7NIT8gG1jyASBfCP1PFLJTQR1VMsUMTgLoIuuzbc99Xg79zhyijcmw9RCy5S+U4mdzOprM+qocvoKcdGEfuKaEWVQAASb/AHuJ/PDOigofSiSVTNFW5sh0LYfu6c2BNv5jY/i48d8LpM+ky+memy6OGnR9nYC7N9zycZ+armmLs8hYubknvjjamg7yp4HwI2lgK5PJhW1D1dVJUSsWkka7E98GK5PnBjOAOBMZnjEqCcRj1HbWAwuLi+MdzMtR0xYRlzHHrtp1k3P5AHbDCjip4mc1s8iU0TBJBEqyF2ubBQdvJuePG+FU8rGodxzquP8MdJqioqyWkbUAbnYDc9zbB02A9cywTNMtYmUVavQTdWOWNZYpWTTJpblWsdiLEbG3Bxclz16lw9W6g6VMZcalJAGzL/L9vjY8YzkUE8j09Q0cgpo4ReUg6bAE2vxe5sB5ti9SQRvk6GdrMy6gQdxZmFwe2w+3N/OGU56EC1QY5PcvU0lLV1TSpppUUoepGmm0oAGtAL2BtwBfa+1sdc0helnVmklUtY3RzLHza6sQCLHkW2v+mdiYwT3LvoOx0CxYeLnYc840tLmby2hupF2lmLD2ot9RPnbZRx2w1SiONphdoxmUqqqakystV9OZmYrAq3/ABA+5t+3I25viMg9RS5aZJaVQsIuTC73RWPddu/cW328YqZzLFXzI7o9IXQdJX9ylLkL9uP8e+FjwSQ05UAupN9SG6n8xi2rC2bl5AEpm3LtaaulzBKpa+SpbVLJD/xFYcki++GFBNX1Xp6TVSTuiOJYDPMqKy29xAJBIFgQfg2OEXohFfNFeZwqwqZLsmoM3Crbi9yD+VucO2zFq+jqap6lY4UnEK0jLeSc2BJax2Fjba4G9r23BfrXQKB3MLpg5I8jyhevkrFzDMpCKunhSMUa6ekWN/xMdgbXJUbCxud7YqR1rZXQ1IrkAqCf+JI4cRRuQdOr+S1reRba2wUx50scMoykmMShdRkOpohvdAospHe5BPOFHqPNZHpFonkZ5ZZBLOTYm/a/zff4+L4WN27DRv6S0IV+YZmlLIfrMugWtKm8ktzqU+WTa333GOVB6lqYqsvMiSo9hLFKLq4/wOFEiT0EiTwTGx3WaM2v5H/bFiOekzCwqgKepP8A96D2v/1DsfkYvdhsERYgTYQ5XQ52pbIM0jop3Hvo68krz/C4uf1H54uf7IepsmppK+aoyiOmXlmqTZr8Ae3k7Wwj9NZe9NUCoqXQRIurr3BQKOSDhpn2fCtMTVEd6dEvSU8hOmNP+a48kfhB47b4Z0wvawFH+z3MwpHQE40Us6rHLVP0WSaRZNS7m55B8WP+tsMofpZY4anpS1FRBKVkCgWZSxIJ+bE7YyMWa1VQTHG5KrYKw7eN7jyecPvT0dTQRmf3trufaL/JBHPj9Rjs8OOPJtx8Hmbv6xHV6a0c2kROvyQbEn+gP5YQZzmUlNnVMPYJjUgsNRGz+zzx34/Xt4hzctmccxpFVZIDG0wQKe3Nudx/TFOsoqerFVWSMsvROoBhcubXBO++wO3GwvfGFp2ZJEwgA/28EYV88conUzuk8sKo6iIOVbYnbUNwRbe+M76mmSXL5dLuGjgjCq8XTJsTckdvwjGmnQVtI6wQxzU67AMxRm+zDcn4/wAwMY7O58tgoaqKItHKFKLC7Evfftvbm+57YG2ApMAmMzFOxY3JuTjyTgbnEY8+zbjHRDBicGMyTngvbBgwGSWlemkQCZWRv+Yljf7qbfrcY6I9GiNGHmbqCxYqFC/Nrm/6jFHEjBA8qMFCKOi9danJ12TU2/nTsL4tvmaGWKwKwoNARbXVAABv3N7n8/GEt8BNzvgq3FepI2qEhVg0YBVuGQ+0/O/H27Y7/UxxQrCFOh2DTP8Az/B+OP64TRTtGdrW8HjHdKwg8W/PHRr1aEZ6MxtMbZpWxVkVXK0UTEuOlNps9z/CSDYgKCOPGKlXOq01JJEggkKHqdMkagDYEjzzilPUCQBQAFBvsAL/AKY9GSGWNNbMrothtcYG94JbacSbcS3R184Wcl7oI7suw1WYW35uDuD2ti5+1MslkNRPTzGUsDLArDRKf+sWK38W27eMIupoV1X+IAf1xzBvjn2/eQT3CoxXqbip9Rw1EUQhQQQ6biFV1dP7Ebi3FwO3a5wiNNSyJM7y6NI1oTuZPKgHcnvhbS1LU8gkADECw1C448d8cXmZ21MWv98GRq0GccyO7P3La12klWRTCeYr8/N/Pzjm/QEwNOzlCeHFiB822xUvfEg2wLdlsmZxNTQZkxtAtpIVGuSG205HCnbi/j/K1WauNQZZJyTUs5aVDxIDxbwR4+32wkSVk3ViD2Ix2NYzN1GGqX+c8/8AfHTr1SBcdTBXHUZxL9PUBaeQNpG5tYgm5t9+2GhzOUUdOIpPewFmBOotxbfnGXgqXicuu9+b49/UoPcsel/OD1axQssLNhNmzy5cSaldQk02HJX4+Nv6nFal9RRUJ6HTWSlfaRX93xe3ceR3/TGUE7AEDvjmzljvirP8iCuFE2QMYn0PMs9o2oFWCpiqZJBopqewb6UnmS/N+LX3/U4Sesa+KWGlpgEeoA6ksp3ZfC3573t9sZiKZom1LzjzI5kYu5JYnk4Ws1garHpgxUAczyTfEYMGOdCQODEE4MZJknnBgwYFJDBgwY0JUnBgwYuSRib4MGJJC+C+DBiZkkYkHBgxBJJviMGDF5MkMGDBiSSRbE9sGDGx1Lk3wXwYMXmSRc4MGDFSQwYMGKkhgwYMWZIAA7E2wYMGKlT/2Q=="/>
          <p:cNvSpPr>
            <a:spLocks noChangeAspect="1" noChangeArrowheads="1"/>
          </p:cNvSpPr>
          <p:nvPr/>
        </p:nvSpPr>
        <p:spPr bwMode="auto">
          <a:xfrm>
            <a:off x="155575" y="-395288"/>
            <a:ext cx="1504950" cy="838201"/>
          </a:xfrm>
          <a:prstGeom prst="rect">
            <a:avLst/>
          </a:prstGeom>
          <a:noFill/>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488" name="AutoShape 8" descr="data:image/jpeg;base64,/9j/4AAQSkZJRgABAQAAAQABAAD/2wBDAAkGBwgHBgkIBwgKCgkLDRYPDQwMDRsUFRAWIB0iIiAdHx8kKDQsJCYxJx8fLT0tMTU3Ojo6Iys/RD84QzQ5Ojf/2wBDAQoKCg0MDRoPDxo3JR8lNzc3Nzc3Nzc3Nzc3Nzc3Nzc3Nzc3Nzc3Nzc3Nzc3Nzc3Nzc3Nzc3Nzc3Nzc3Nzc3Nzf/wAARCACQALQDASIAAhEBAxEB/8QAGwABAAIDAQEAAAAAAAAAAAAAAAUGAQMEAgf/xABDEAACAQMDAgQEBAMDCAsAAAABAgMEBREAEiEGMRMiQVEHFGFxFTJCkSOBoRYzUiQlRGKCsdLhFzRjcpKUorLC0fD/xAAUAQEAAAAAAAAAAAAAAAAAAAAA/8QAFBEBAAAAAAAAAAAAAAAAAAAAAP/aAAwDAQACEQMRAD8A+46aaaBpppoGmmmgaaaaBpprTV1UNFTTVVVIsUEKGSSRjgKoGST/AC0FX+I3Ur9P2ZIbdtkvFwf5eggzyzEgFvsoOfvj31TqCnuPwwvVrmutxkq7NdI0gr555mYU9Tydwz2Uk4z989hqV6Gppur+pqnre5wFaWMmnssT5ysYyDLj3bP+/wCh1dupLJSdQ2WqtVwXMFQm0kDlT3DD6g4OgkwRgazqg/DG91gSp6Tv523m0eQE/wCkQDASQe/cD9s99X7QNNNNA0000DTTTQNNNNA0000DTTTQNNNNA0000DTTTQYOvm/xBq6jqm/UnQ1okcRswmvE8ZH8KAchD9W9vt3BOrV1v1LB0t0/PcZcPN/d00OeZpT+VR6/fHoDqM+GvTU9mtc1wuxL3u6v8xXSMckE5IT7Ln0/+tB2Ul4pbVCLfFb5oqajXwYhDh/Khde3pxH/AF/nrttV8S41b0/y7xFU3qzMCH8xU4x9gfsRqGNXJFV1Kp1AIAKty8brvO3eBtAbOAOQcdgc+2t1JdGhlV66/RSQq27cm3DpsHcBeBkM27OMA/cBE/E601lJLSdZ2CMm6WrHjRqcfMU2TuQ/bJP7+uNXKxXakvtpprnb5RJT1EYdSD29wfqDkEe41up6umrPESGRZNow647Z9CDr53YW/wCj7rWTp6UlLBeGM1tds7YZyQDDk+/p/L3Og+naawDnWdA0000DTTTQNNNNA0000DTTTQNNNNA0000DWCQASTgD11nOvnXxa6lakgpembfVxU9wu7bHmeUIKaDszkkjHYgcjscaDhpHPXvWMl6YCTp7p5mFEndaufHL+2AQMED2+up+Tr+KK3JWy2qrWN6WeqXkEOkcaOdpHcHxNucAAq3PYnfY6/o+yWOntFHeLUKWGPZtNUnnz+YnnuSTn769yXHomWCGCStsjQwwNTxIZo9qRMAGQDPCkAAjtwPbQJq+kNTcKd+nvFengNU4VFbxVI3LjIwWZ94wT3Uk9xnipr5ZqupFFBZad3kRNgCptLNJIm05GRgwsSCMjgYzxqQmvPRrCoeW5WRvGgEM2+eMh4hnCNk8ryeDxydcNpvHRdXboaqV7HTSVESs8ZmjJXzFwCeCSGJbPuSe+glKe50dDX0lJJb1o6utZlKqVO3bkLuK+jbTj7c88ajL5bqb4i9D08iBqWpmiSson3eeCTGUOR+x/wCWus3PosrtNfZdu5Xx48f5lOVPfuDyD769W+7dGW0n8PuFlptyKh8KaNcqudq8HsMnA7DJ0Gj4c9TydQWd4LiBDere5p7hTk8q44DfZgO/vn21btfIurLxbOner6brCxXOiqoqgLTXekgqEZmjyAJQoOSRwPXsO3OvrFNUQ1VPFUU0qywyqHjdTkMpGQRoNumsFgDydZ0DTTTQNNNNA0000DTTTQNNNNA1F3S8pbHUT005idCVnVcx7/RSRyCfQkY599bL3cktVvkqpPEwMKNkLSYY8AkKM49z6agbHbo6+7SXqWjmpiwVgDMwDSYIJAHDIQVPPGRnGedBNXi90tmsU13ueaeCGLe6uRuBPZfqSSBx66qXw0s1XVvV9Y9QQkXW6nMMUnPy1P8ApUe2eD6enHfXDfM/EDriKwwtv6fssgmuDgZWeoBOIc9iB6/7XY41dR1Db0cxv4sSo2ws0eFUgE44/wC638wR30HZXVtJQmBZkZpJ3McUccRdmIBY9hwMA8njsO5GuOPqG1SFAomAdggLUzqFcpvCNkeVtvocc8d+Neaye2V4iqnmlQUZMiVMe5dnLRkfUHDcEEcA+gOuRaWxSJNVLUVEscBWokXxHKlym1Xx+okcj0zg4zzoPa9XWGamSaOZisqqY8QMWYsHO0DGdwEb5XuNv1GddsutqtNppqYNUVEcAEAmWlch2EixkZAIBDsAQT7nsCdc81j6bW3VU4FR4GI4qlY2cmUopjUOv6j5u5HfB7gEbfBsTItHHNUJDPOHWFCwVZDJ4m7GO5dDyfXPbnQds/U9mgp5qiRpBFFFJNu8BvOkbbXZePMASO3cEEZBzr3N1Daoa9KB95qZJGRUWBmyVZFJ4HYGROfuewJHBWW7pxFmtlW7gPDLAKcyP5I3wzhAOw5Xt2yoGOBrVOnTchp5airmcRT+OrGR8NIGD7j7ny9x6AjtkaCy1lBS19HNS1cCSQTxmORGXhlIwdUL4ez1PTF7quhro8jxQgz2iokP99ATkr91z2+/GMau9VdqOj8H5ibw1mQursp24GO59O41VuvrM3Ulmiu1iyLzapTPRSY2lypyU+oYDtoO7raeWlEE01bNBTKwaGOkg3SyzDLYLHhVwMnO3PIzqes9etyt0NUgXzg7grBgGBwcEdxkHnUP01eqTrTpaOqQbHkHh1EJzmCZcEqe3Y4P1GNeLbdaikus1Jd6zxWln8GljSEAgBSxZscKCAcAnOFz64AWjTTTQNNNNA0000DTTTQNYb6azqr9Y3hKVYrcZjBJVKxWQbs+XkhQCC3AJIUhsdsk6CO8U9S3ZjHFC0aMUSSRmDwNGxyyEAhmyQCvGCCMnka2/EbqJulun1prPEGulaTBQwRjkE93x7Dv98ak7ZJT2qnkqLzWQC4fKLNUyPtDrCgPJwBkA7jznknVW6DpZOrepKrrm5U5SAA01oiccpEM5l+hbJH7/Q6CZ6EoLT0l09DbkqhJOSZKqco2ZZT+Y9u3oPoBqZmrLLNxN8vIM5w8OeffkfX+upcDGom6dQUlruVNQ1Sy76lC6OigqAHRMHnOS0i8AH19tBj5yy42/wCT7eOPB9jn299eVqrIqlQYdpzlfDOOe/GMemuRes7c1rW4eFUCIywRFSEyDMQEyd20csM88euu09QU/g0TJBUST1lO1RFTIqmTYoUt+rbxvUd+54zoNVRXWeKlnMYpz/DclPBO1uMnIxznA/bXB07cbPXWK219TT0MVVU0sU8qxU+ArsgJxwSOSfU665+qLc1K5ljqPCfxYxlQN7xqzSRjzfmAVxzgZU88a5aHqay26z0cNvhqTSRrHTU0agFuIwQnmbIYDAw3mzxg6CQE9iBJxASQAS0RPYYHceg416WrsaklBTrkEEiDGQe47a0VHVlJBTLVilrJaR2VY6iONdj7pFjBBLDAy4OTjKgkZ15k6vt8ccDNFVA1PgtAhjCtKksixq4BIwAzrkHBAYccjQdXzll4yYCR2zETjt2447D9hrZDc7VAhWGSONSckJGQM+/A1yw9VUU1dFRJDUiaWR0UMgA8sjxk9+RlD2yQCCQMjU9oPk81fTdEfEAVtJKxsF/fFYoUhKWo9H7cBiefueeANXXq6hE9GlakMcz0xLKsvKKCMFtpIBI9ycAE8Htru6mslJ1DY6u1V6kwVEZUsO6HuGH1BwdU3oXqcWy3XHp/q+oigrLFiN5pmws9P2RwT3yMD+Y9TwFq6Uu8VxozHHMZzAdni7cCUD9Q4AI9MgYOOOOdTuqBdK2poL5FXrhYpljNHHFCIxPHt4VyeS4JI8xRVDKRlgRq80dRHVUsVRCcxSoHQ/QjjQbtNNNA0000DTTWCcHQclzrUoKOWdgXZVYpGilmkIBOFUck8dgCdVXpKGevrK+oro1nikZfFMwGRKjFhtUEgjLHBIV1CqGGe2y/TNeLsts8K4J4Um149g8CTI3Bi65K8A4LDGQRjOurqy+U3RXSz1IDTTDEVLEW3SVEx4A55JzyfoDoKn8RYIuteq7f0hRQoXpwZrhXhAWpIyPyKfQtxx65X0zi5W+tpOnqWms9wqFU0lMn8ZafwoivmVQMEgHCHIHtngar3w3gSy2iStusVzkvV0b5muka3T5DHkJ+X9OcffOrU90t7kl6KuYtjJa2TnOO36PqdBsW/wBtyQZyvtuQ+bOcY++D+2tNZU2hKmmvExYyASUscq78KpOXyO2Mx5yR+nvrTLNZZc+Ja6o5IOfwqYHI7HOzOtvz9r2FPkKzYTkqbXPjP22aCMjt/S1PSpRxCXwg0cscSzTcvEdyMMt+YEDn1wMkjGukv08IBMnibqOIATAyCbY4XvITubIC5JJ7Antrc9TZ38MtbavMZymLXPx3/wBT6n99bFr7WuQtvrADjIFqm5x2/R6aDkrqLptMR1Y2CUNtBkkGDKu1ivPldg2MjDeY++tVRD0rUJU71DpI5lqI0aQCViqp51Bw2VVeCMHv9dd7V9sxu+QrCyL5c2ubjA4x5NR9huturbLR1NTbZvGmiV5PDtUu3OPTyHQbJY+mqik8zu9MZY2CRyS7A5kDoVUHA86gjH27HGvBpul5KU0qRM8BEcI8IyARAENGEIPkAOCNpHYEduJAV9sEbRigrAjY3KLVNg4/2NYestLkl7dVsTySbVNz/wCjQctLD02GWohYk0y+NhpZSqHLNvKk43EyMdx5Oe/bUkeobUAc1iDG7Plbjb39PTXIlRZ43d47bVozp4bbbVOAV9iNmtjV9rfG+31jYORm1TcH/wAGg6Px61ltoq0LAA42nOCcD099fPOt+na+nMHX1HUi6XGhcTCEwhI2pOfIq8nIDEliSTz9AL185ack/htXknJ/zVN/wa3fjFEI/D+WuGzG3b+Gz4x7fk0HPHUUnVHT1PcbcY5VljE1N4vKh8ZCuAeeeCPp765ema6uFTVU9xeVgsxjDGMBI3LMQgK8cIYxgZAIPmJ1Uekq6Pozrabp3w6iKw3ZzPbnqIZIhBKR5ohvA44/9vfOrb1bb6hI1uNrQmrjkXGZHITcyqzhNwTIUsckffQWkazrjttV83Ars0BlH94sMokVSewyPprs0DTTTQYPbVf6muSI0dtFT8q843NUOGCKM8IzDG3dyM5B4JHtqw61VEUc8bRTxrJGwwyuMgj66CK6fpKqno0qLrIrVfhBHfIOFXOPN69ycn6apVlH9v8Arl75Km6w2N2ht2eVqJ/1SD6DAx/L2I13/Eu8VdQ9L0fYiTdLv5ZpF/0Wn7O55GMjOPfB9cakqC1zdOUcdus9fSQUtPGkccE6jk7eXJBByzEZz9ffgLaAPppxqvJX1yiYz1lvBUqQokBKrlgf/j+x1qasucL+C1dQl1WPeJGBO44DDAA9Q2P5/TQWbjUBdb9JR3untsUUTeKFy5bcV3b8ZUcj8hwSME5GQeChraoPBLLcKJoWpst5gA75I3D2GcD11yU9XdKgJLBV2qoc+UNkfm7YB9BkHjk9+e2g5aXrKqqqK31CUkCmrhpnI3E7Gkjkdl7jJXYPUd9d8fUs1TDbPl6ZElrqRqkvNuEMZVUOzeVG7O/g47KxxxjXljcqaDFS9uGHMr+KyjClmOewHC8Z+g+pPlJ7tLHItRUWplR9vlxhMqSO/BPK/wAs+/AaJOrp1p2leiTaXqYdqsSUMKM3iN/2bbOCPRkP6sDipeqpKC0rBSWyKB6WT5V6eaVv4DLCrkZOWdcso3qDwd2MZxNzGumqZGpJ6PbKkQQEoTjktnjnII9cccY1iKWtDyCrrLY+CVRQoUiXyADknkHcO3qvtyHDVdW1cNujuC01IY5ZliEHikzx5qEhGUxyQHJI42sAvPfXl+s50jp3algzPFTTHZIWFOssyxsJDgYwG3A8btr8DaTru3VheL/Krfvk3mXOwjvlSBjJAwT39NeletWKLxKu3bjOWlVdoEkeB5TnueTz9tBzU/VU01xpqUQQFZp2jLo5bAEsqAkDJXIiyCRtPIyMc2zjVYlmrY68xwVtvIDExBtofbv7ZxjhTgD3HJ1l6y9eOyLLQkAHa4kXGdxGDnnsM9vQ9tBZuNONV2Otr5qGoSWppoaoN5HWRNu3I7d+SM9x6jXlqy6pSwSzVdAsheRZNsg24zhMe53YB++g9dd9Lw9VWCWhL+DVIwlpahfzQyryCD/Q/Q64Ph91G3U1kkpLtEsd4oH8CvpnAJDjs+PY4z7ZB9tTAivhjRmlhDiQMyjGCoByvb7HOqf1zTzdH9TU3W9vjlejl2014p4+xj/TL9xx/TtknQT3TNJU0F2qaISQRww+aVRAfEqWIGJC/CqABtCLnGByMY1bNaqaohqoI56dxJFKgdHXkMCMgjW3QNNNNA1G9RXik6fs9Vdbg+2npk3Njux9FH1JwB99SLHA18vuxPxD65/BlG/p2xSCStcEFamo9I+/IHIP2btkaDPw8+ZSev6nv1tujXW6tuUClZhBB+hFP2x6D041aKx7ZWytLU2W6O7jDE0j8jKnH28o/bVmUKAAoAAGAB6azxoKqy2hihNjumUXahFNICoznAOeOTrNR+FVJbxrNdyGzkCCUA5JJ7H3J1acjTj6aCtSzW2ZI0lst0fw1ZUY0sm4Bu/mznWuM2uOZZUs13DqwZf4EuAQSe2cep/fVp41G9QXB7Xa5a2MRt4bLnxDhQCwBJP0BJ/loImra01jMamxXJ90JhYfJuAYyCCpA4wQToHti0rUyWa6rESDtFNJ5SBgEc8a5q/rCekkJSlimpyJgJo2LbWWbwkJA7qx4JH5SRnjJG89Tz4gYpRxrUVLU6iScgwkSbAX49ccD/Eyr/raDEX4ZT7WgtF4SROVkFPJnODz35PmP7n31ydPVlJPaaCqqrXdJ6to1kecU8h3vgebOeew0m62nXZut6CJysRk3kgO1Q0KkADJjfaSrfVfQ515snUZQ01qoqamgiRzBG8s5dURRIQdwyH3BBjDZ5bIGMEO+M2qMuVst2y4YMTTyk+YYPr6jj+Q9tB+FDGLLdhhtw/gS8HOff351ofqyqjkeKSO3q6IGMnzB8L+58UqHxznsDjsCccY0k6vnSRl+TiBEqjw5JdjLGaVp9zZ4XDAISeOc59NBtiS0wtEYrNdlEZBVTTSMvBBHBJ9QDnvxrMn4VJ+azXcc54glGP2P0H7D2GpXpu6Pd7e1TNGsbrK0ZQZ4K4Bz6d89iRjHOpXjQVVVtCklbHdBldv/VpO3P147n99bBLbQsYFnu48M5U+BLkHOc5zyc+/199WbjTjQRAvyAY/Dbr/AOTbWiuudJX0k1JWWi5y08yFJI2omIZSMEansj6aZH00HzL4Z3KWxXWp6JuXzCxxAz2mWqQo80BJypHupz/XgY19NBzqm/EvpuovFshuVnYxXu0uamidQMuRyYz9Gx298emdSvRPUdP1T07TXSECN3G2eLPMUg4Zf3/oRoJ7TTTQU74ldUT2K1Q0VpjM17ucny9DEvJBPd/svH8yPTOuvpLppOlOk0tdNLvqRG7y1B4LytklifbJwO/AHfXz2x9RUD9dXTqTqeO4JUQs1JbqVaGSRIYgfz5C/mOD+5+mLo3xJ6cZSpFzwRg/5tn/AOHQdIr7psiFNcbfMJRiFF5kYgjIySAcZ747a6aisr/m2iS4W5Im/uwJAHxtHuD67j9se2q7H1f0XFKJEpbiGBJJ/D6jzZAXzeXngDv7aL1d0UsJhWluIjLFiot9QBk9/wBPrk5986CX+dvPguTcaBpVLDbCyflHK5LY8xBX6Dd+/RT1FzqgStwoHLtHs8CTuASWxkHk8e/A9DzquJ1P0MgIFHciuc7Tb6ggHOeAVwO2tkfWHR0XMUV1RslgwoajOSc/4ffJ+50E6094hX+JdLaGXPiI5HBOR347Hb3Hr9OfdVPcvmj4FxtxgbarCRx5QAN2Bjv+bufUccagZusujp5jLLBdGctuP+QVGCefTbj1P7n314bq3opgVNJcQpOSot9QATjHPl+p0FiD1q1UTJX20UnlUqygNtHEijt2KnH1PbjnS0lz3Mr1dqKuGDsWGW77fTH+Lv8A4R9RqDk6t6LlhSGSmubRocqpoKg87i3+H3J15/tV0TlSKe6jaxYAUNSBkkE8Y9wDoLIWux/iNUW1IclRIp/NzwASMeg457nWh2uUsfgiqtbB4t8gGMAj1zjt+XGe311CxdYdIR0SUbJdpKeMgoj0E5C4yR+n6/7tZHWPRok8T5e579u3Jt9Qf5/l79+e/J9zoJ0yXF44VhqrYZZHJInCkkBhtGFOCcZ7HudHN2i3+JW24VIdc7yB5NnK8jI8+0/bjVfTqvolHV1pLiHRgyMbdUEqQMAjK+mknVvRk1RJPNBdHkkABZrfPkYAHfb64Gf+egsXzVdK05orhbkgBb5cIRyVJDBu/qrDj2OtUc98mqAkVdbGcjsrlh3JHGOezDvqGg6x6NgbdFT3NWxjd+H1Gceb12/67fvrynV/RscqTR09zWWNSscgt9RlAfby8aCyTVNwWSQNW0Ij8Mqx8UKVk2gccHHmz3J76W2qrY2KXG40LOUQhVbc24HDdsccH7arD9WdFyu8k8FzlaRnZi9vn5DZyPy9uTxr1/a3orer/K3Lcrl1P4fUZUng48vtx9tBOxzXYysrXSgHnkwQwbgyHHoOyFeM989++t5muq0kUlRX0COzqdyNtVk2nOM57sV//carb9W9FuVL01zZlYspNBUEqTnkeXjude36y6NkjSOWmuLoiFEDW2c7FIAKjy8DgaC7W01D0aNVvE8rEndF+UjPBH8sa+d3Lb8Peu4rlEpSwdQyiKqQEBKep9HA9ARkn/a+g1Nx/EfpuNAi/iuB72+cn+q6j+o+sOkuorLV2qvW5mGpQrkWybKN6MPL3BwRoPogOQCNNfMvh11dXp02lJcLfcKuSilanSpEDKZo1xtYhuc4I00H/9k="/>
          <p:cNvSpPr>
            <a:spLocks noChangeAspect="1" noChangeArrowheads="1"/>
          </p:cNvSpPr>
          <p:nvPr/>
        </p:nvSpPr>
        <p:spPr bwMode="auto">
          <a:xfrm>
            <a:off x="155576" y="-639763"/>
            <a:ext cx="1685925" cy="1343026"/>
          </a:xfrm>
          <a:prstGeom prst="rect">
            <a:avLst/>
          </a:prstGeom>
          <a:noFill/>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pic>
        <p:nvPicPr>
          <p:cNvPr id="20490" name="Picture 10" descr="https://encrypted-tbn1.google.com/images?q=tbn:ANd9GcTUMGK8dit3D0QJ2kef0NFxHVrVgnDlxJplkYiVSyoFLYhyPO5V"/>
          <p:cNvPicPr>
            <a:picLocks noChangeAspect="1" noChangeArrowheads="1"/>
          </p:cNvPicPr>
          <p:nvPr/>
        </p:nvPicPr>
        <p:blipFill>
          <a:blip r:embed="rId3" cstate="print"/>
          <a:srcRect/>
          <a:stretch>
            <a:fillRect/>
          </a:stretch>
        </p:blipFill>
        <p:spPr bwMode="auto">
          <a:xfrm>
            <a:off x="3048000" y="1981204"/>
            <a:ext cx="3962400" cy="2636799"/>
          </a:xfrm>
          <a:prstGeom prst="rect">
            <a:avLst/>
          </a:prstGeom>
          <a:noFill/>
        </p:spPr>
      </p:pic>
      <p:pic>
        <p:nvPicPr>
          <p:cNvPr id="20492" name="Picture 12" descr="https://encrypted-tbn3.google.com/images?q=tbn:ANd9GcRUJkQa0FvI2L19AH-Qv-wTrx5hknwo-2DUZImRi4uz_bx0zpAq"/>
          <p:cNvPicPr>
            <a:picLocks noChangeAspect="1" noChangeArrowheads="1"/>
          </p:cNvPicPr>
          <p:nvPr/>
        </p:nvPicPr>
        <p:blipFill>
          <a:blip r:embed="rId4" cstate="print"/>
          <a:srcRect/>
          <a:stretch>
            <a:fillRect/>
          </a:stretch>
        </p:blipFill>
        <p:spPr bwMode="auto">
          <a:xfrm>
            <a:off x="6324600" y="3886200"/>
            <a:ext cx="2438400" cy="2438400"/>
          </a:xfrm>
          <a:prstGeom prst="rect">
            <a:avLst/>
          </a:prstGeom>
          <a:noFill/>
        </p:spPr>
      </p:pic>
      <p:pic>
        <p:nvPicPr>
          <p:cNvPr id="10" name="Picture 4" descr="http://www.x4mr.com/images/consciousness.jpg"/>
          <p:cNvPicPr>
            <a:picLocks noChangeAspect="1" noChangeArrowheads="1"/>
          </p:cNvPicPr>
          <p:nvPr/>
        </p:nvPicPr>
        <p:blipFill>
          <a:blip r:embed="rId5" cstate="print"/>
          <a:srcRect/>
          <a:stretch>
            <a:fillRect/>
          </a:stretch>
        </p:blipFill>
        <p:spPr bwMode="auto">
          <a:xfrm>
            <a:off x="1143000" y="3886200"/>
            <a:ext cx="2209800" cy="2209800"/>
          </a:xfrm>
          <a:prstGeom prst="rect">
            <a:avLst/>
          </a:prstGeom>
          <a:noFill/>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1950" y="1219200"/>
            <a:ext cx="207645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990600" y="6172200"/>
            <a:ext cx="7848600" cy="861774"/>
          </a:xfrm>
          <a:prstGeom prst="rect">
            <a:avLst/>
          </a:prstGeom>
          <a:noFill/>
        </p:spPr>
        <p:txBody>
          <a:bodyPr wrap="square" rtlCol="0">
            <a:spAutoFit/>
          </a:bodyPr>
          <a:lstStyle/>
          <a:p>
            <a:r>
              <a:rPr lang="en-US" sz="1600" dirty="0">
                <a:solidFill>
                  <a:srgbClr val="0070C0"/>
                </a:solidFill>
                <a:hlinkClick r:id="rId7"/>
              </a:rPr>
              <a:t>http://www.youtube.com/user/mindsignonline</a:t>
            </a:r>
            <a:endParaRPr lang="en-US" sz="1600" dirty="0">
              <a:solidFill>
                <a:srgbClr val="0070C0"/>
              </a:solidFill>
            </a:endParaRPr>
          </a:p>
          <a:p>
            <a:r>
              <a:rPr lang="en-US" sz="1600" dirty="0">
                <a:solidFill>
                  <a:prstClr val="black"/>
                </a:solidFill>
                <a:hlinkClick r:id="rId8"/>
              </a:rPr>
              <a:t>http://www.ted.com/talks/rebecca_saxe_how_brains_make_moral_judgments.html</a:t>
            </a:r>
            <a:endParaRPr lang="en-US" sz="1600"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285907136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0"/>
            <a:ext cx="7924800" cy="1143000"/>
          </a:xfrm>
        </p:spPr>
        <p:txBody>
          <a:bodyPr>
            <a:normAutofit fontScale="90000"/>
          </a:bodyPr>
          <a:lstStyle/>
          <a:p>
            <a:pPr algn="ctr"/>
            <a:r>
              <a:rPr lang="en-US" sz="3200" dirty="0" smtClean="0"/>
              <a:t/>
            </a:r>
            <a:br>
              <a:rPr lang="en-US" sz="3200" dirty="0" smtClean="0"/>
            </a:br>
            <a:r>
              <a:rPr lang="en-US" sz="3200" dirty="0" smtClean="0"/>
              <a:t/>
            </a:r>
            <a:br>
              <a:rPr lang="en-US" sz="3200" dirty="0" smtClean="0"/>
            </a:br>
            <a:endParaRPr lang="en-US" sz="3200" dirty="0"/>
          </a:p>
        </p:txBody>
      </p:sp>
      <p:sp>
        <p:nvSpPr>
          <p:cNvPr id="3" name="Subtitle 2"/>
          <p:cNvSpPr>
            <a:spLocks noGrp="1"/>
          </p:cNvSpPr>
          <p:nvPr>
            <p:ph type="subTitle" idx="1"/>
          </p:nvPr>
        </p:nvSpPr>
        <p:spPr>
          <a:xfrm>
            <a:off x="3429000" y="838200"/>
            <a:ext cx="5334000" cy="4800600"/>
          </a:xfrm>
        </p:spPr>
        <p:txBody>
          <a:bodyPr>
            <a:normAutofit fontScale="92500" lnSpcReduction="20000"/>
          </a:bodyPr>
          <a:lstStyle/>
          <a:p>
            <a:r>
              <a:rPr lang="en-US" sz="2400" dirty="0" smtClean="0">
                <a:solidFill>
                  <a:srgbClr val="0070C0"/>
                </a:solidFill>
                <a:cs typeface="Arial" pitchFamily="34" charset="0"/>
              </a:rPr>
              <a:t>“You have been entrusted with the care and feeding of the most extraordinary and complex creation in the universe. </a:t>
            </a:r>
          </a:p>
          <a:p>
            <a:pPr algn="l"/>
            <a:r>
              <a:rPr lang="en-US" sz="2400" dirty="0" smtClean="0">
                <a:solidFill>
                  <a:srgbClr val="0070C0"/>
                </a:solidFill>
                <a:cs typeface="Arial" pitchFamily="34" charset="0"/>
              </a:rPr>
              <a:t> </a:t>
            </a:r>
          </a:p>
          <a:p>
            <a:pPr algn="l"/>
            <a:r>
              <a:rPr lang="en-US" sz="2400" dirty="0" smtClean="0">
                <a:solidFill>
                  <a:srgbClr val="0070C0"/>
                </a:solidFill>
                <a:cs typeface="Arial" pitchFamily="34" charset="0"/>
              </a:rPr>
              <a:t>Home to your mind and personality,  your brain houses your cherished memories and future hopes.  </a:t>
            </a:r>
          </a:p>
          <a:p>
            <a:pPr algn="l"/>
            <a:endParaRPr lang="en-US" sz="2400" dirty="0" smtClean="0">
              <a:solidFill>
                <a:srgbClr val="0070C0"/>
              </a:solidFill>
              <a:cs typeface="Arial" pitchFamily="34" charset="0"/>
            </a:endParaRPr>
          </a:p>
          <a:p>
            <a:pPr algn="l"/>
            <a:r>
              <a:rPr lang="en-US" sz="2400" dirty="0" smtClean="0">
                <a:solidFill>
                  <a:srgbClr val="0070C0"/>
                </a:solidFill>
                <a:cs typeface="Arial" pitchFamily="34" charset="0"/>
              </a:rPr>
              <a:t>It orchestrates the symphony of consciousness that gives you purpose and passion, motion and emotion.”</a:t>
            </a:r>
          </a:p>
          <a:p>
            <a:pPr algn="l"/>
            <a:endParaRPr lang="en-US" dirty="0" smtClean="0">
              <a:solidFill>
                <a:srgbClr val="0070C0"/>
              </a:solidFill>
              <a:latin typeface="Arial" pitchFamily="34" charset="0"/>
              <a:cs typeface="Arial" pitchFamily="34" charset="0"/>
            </a:endParaRPr>
          </a:p>
          <a:p>
            <a:pPr algn="l"/>
            <a:endParaRPr lang="en-US" dirty="0" smtClean="0">
              <a:solidFill>
                <a:srgbClr val="0070C0"/>
              </a:solidFill>
              <a:latin typeface="Arial" pitchFamily="34" charset="0"/>
              <a:cs typeface="Arial" pitchFamily="34" charset="0"/>
            </a:endParaRPr>
          </a:p>
          <a:p>
            <a:pPr algn="l"/>
            <a:r>
              <a:rPr lang="en-US" i="1" dirty="0" smtClean="0">
                <a:solidFill>
                  <a:srgbClr val="0070C0"/>
                </a:solidFill>
                <a:cs typeface="Arial" pitchFamily="34" charset="0"/>
              </a:rPr>
              <a:t>But what do you really know about it ?</a:t>
            </a:r>
          </a:p>
          <a:p>
            <a:pPr algn="l"/>
            <a:endParaRPr lang="en-US" dirty="0" smtClean="0">
              <a:solidFill>
                <a:srgbClr val="0070C0"/>
              </a:solidFill>
              <a:latin typeface="Arial" pitchFamily="34" charset="0"/>
              <a:cs typeface="Arial" pitchFamily="34" charset="0"/>
            </a:endParaRPr>
          </a:p>
          <a:p>
            <a:pPr algn="l"/>
            <a:endParaRPr lang="en-US" dirty="0" smtClean="0">
              <a:solidFill>
                <a:srgbClr val="0070C0"/>
              </a:solidFill>
              <a:latin typeface="Arial" pitchFamily="34" charset="0"/>
              <a:cs typeface="Arial" pitchFamily="34" charset="0"/>
            </a:endParaRPr>
          </a:p>
          <a:p>
            <a:endParaRPr lang="en-US" dirty="0" smtClean="0">
              <a:solidFill>
                <a:schemeClr val="accent6">
                  <a:lumMod val="75000"/>
                </a:schemeClr>
              </a:solidFill>
            </a:endParaRPr>
          </a:p>
          <a:p>
            <a:endParaRPr lang="en-US" dirty="0">
              <a:solidFill>
                <a:schemeClr val="accent6">
                  <a:lumMod val="75000"/>
                </a:schemeClr>
              </a:solidFill>
            </a:endParaRPr>
          </a:p>
        </p:txBody>
      </p:sp>
      <p:pic>
        <p:nvPicPr>
          <p:cNvPr id="5" name="Picture 4" descr="fmri.jpeg"/>
          <p:cNvPicPr>
            <a:picLocks noChangeAspect="1"/>
          </p:cNvPicPr>
          <p:nvPr/>
        </p:nvPicPr>
        <p:blipFill>
          <a:blip r:embed="rId3" cstate="print"/>
          <a:stretch>
            <a:fillRect/>
          </a:stretch>
        </p:blipFill>
        <p:spPr>
          <a:xfrm>
            <a:off x="685800" y="1219200"/>
            <a:ext cx="2286000" cy="1371600"/>
          </a:xfrm>
          <a:prstGeom prst="rect">
            <a:avLst/>
          </a:prstGeom>
        </p:spPr>
      </p:pic>
      <p:pic>
        <p:nvPicPr>
          <p:cNvPr id="6" name="Picture 5" descr="subconscious.jpeg"/>
          <p:cNvPicPr>
            <a:picLocks noChangeAspect="1"/>
          </p:cNvPicPr>
          <p:nvPr/>
        </p:nvPicPr>
        <p:blipFill>
          <a:blip r:embed="rId4" cstate="print"/>
          <a:stretch>
            <a:fillRect/>
          </a:stretch>
        </p:blipFill>
        <p:spPr>
          <a:xfrm>
            <a:off x="1524000" y="2590800"/>
            <a:ext cx="1836964" cy="1828800"/>
          </a:xfrm>
          <a:prstGeom prst="rect">
            <a:avLst/>
          </a:prstGeom>
        </p:spPr>
      </p:pic>
      <p:sp>
        <p:nvSpPr>
          <p:cNvPr id="8" name="Rectangle 7"/>
          <p:cNvSpPr/>
          <p:nvPr/>
        </p:nvSpPr>
        <p:spPr>
          <a:xfrm>
            <a:off x="3429000" y="6019800"/>
            <a:ext cx="5257800" cy="338554"/>
          </a:xfrm>
          <a:prstGeom prst="rect">
            <a:avLst/>
          </a:prstGeom>
        </p:spPr>
        <p:txBody>
          <a:bodyPr wrap="square">
            <a:spAutoFit/>
          </a:bodyPr>
          <a:lstStyle/>
          <a:p>
            <a:r>
              <a:rPr lang="en-US" sz="1600" dirty="0">
                <a:solidFill>
                  <a:srgbClr val="0070C0"/>
                </a:solidFill>
                <a:latin typeface="Arial" pitchFamily="34" charset="0"/>
                <a:cs typeface="Arial" pitchFamily="34" charset="0"/>
              </a:rPr>
              <a:t>(Quote from Franklin Institute for Science Learning)</a:t>
            </a:r>
            <a:endParaRPr lang="en-US" dirty="0">
              <a:solidFill>
                <a:prstClr val="black"/>
              </a:solidFill>
            </a:endParaRPr>
          </a:p>
        </p:txBody>
      </p:sp>
    </p:spTree>
    <p:extLst>
      <p:ext uri="{BB962C8B-B14F-4D97-AF65-F5344CB8AC3E}">
        <p14:creationId xmlns:p14="http://schemas.microsoft.com/office/powerpoint/2010/main" val="355396750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Theory of Mind</a:t>
            </a:r>
            <a:endParaRPr lang="en-US" dirty="0"/>
          </a:p>
        </p:txBody>
      </p:sp>
      <p:sp>
        <p:nvSpPr>
          <p:cNvPr id="6" name="TextBox 5"/>
          <p:cNvSpPr txBox="1"/>
          <p:nvPr/>
        </p:nvSpPr>
        <p:spPr>
          <a:xfrm>
            <a:off x="1828800" y="6019800"/>
            <a:ext cx="6249275" cy="461665"/>
          </a:xfrm>
          <a:prstGeom prst="rect">
            <a:avLst/>
          </a:prstGeom>
          <a:noFill/>
        </p:spPr>
        <p:txBody>
          <a:bodyPr wrap="none" rtlCol="0">
            <a:spAutoFit/>
          </a:bodyPr>
          <a:lstStyle/>
          <a:p>
            <a:r>
              <a:rPr lang="en-US" sz="1200" dirty="0" smtClean="0"/>
              <a:t>Rebecca Saxe: </a:t>
            </a:r>
            <a:r>
              <a:rPr lang="en-US" sz="1200" dirty="0" smtClean="0">
                <a:hlinkClick r:id="rId2"/>
              </a:rPr>
              <a:t>http://www.ted.com/talks/rebecca_saxe_how_brains_make_moral_judgments.html</a:t>
            </a:r>
            <a:endParaRPr lang="en-US" sz="1200" dirty="0" smtClean="0"/>
          </a:p>
          <a:p>
            <a:endParaRPr lang="en-US" sz="1200"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8313" y="3505200"/>
            <a:ext cx="2960687" cy="2217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6187" y="2060575"/>
            <a:ext cx="3325813" cy="197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11675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Blank slate</a:t>
            </a:r>
            <a:endParaRPr lang="en-US" dirty="0"/>
          </a:p>
        </p:txBody>
      </p:sp>
      <p:sp>
        <p:nvSpPr>
          <p:cNvPr id="5" name="Text Placeholder 4"/>
          <p:cNvSpPr>
            <a:spLocks noGrp="1"/>
          </p:cNvSpPr>
          <p:nvPr>
            <p:ph type="body" idx="1"/>
          </p:nvPr>
        </p:nvSpPr>
        <p:spPr>
          <a:xfrm>
            <a:off x="2895600" y="2743200"/>
            <a:ext cx="3200400" cy="1371600"/>
          </a:xfrm>
        </p:spPr>
        <p:txBody>
          <a:bodyPr/>
          <a:lstStyle/>
          <a:p>
            <a:r>
              <a:rPr lang="en-US" sz="2400" dirty="0" smtClean="0"/>
              <a:t>Tabula Rasa</a:t>
            </a:r>
          </a:p>
          <a:p>
            <a:endParaRPr lang="en-US" dirty="0"/>
          </a:p>
        </p:txBody>
      </p:sp>
    </p:spTree>
    <p:extLst>
      <p:ext uri="{BB962C8B-B14F-4D97-AF65-F5344CB8AC3E}">
        <p14:creationId xmlns:p14="http://schemas.microsoft.com/office/powerpoint/2010/main" val="42578099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Behaviorism</a:t>
            </a:r>
            <a:br>
              <a:rPr lang="en-US" dirty="0" smtClean="0"/>
            </a:br>
            <a:endParaRPr lang="en-US" dirty="0"/>
          </a:p>
        </p:txBody>
      </p:sp>
      <p:sp>
        <p:nvSpPr>
          <p:cNvPr id="5" name="Subtitle 4"/>
          <p:cNvSpPr>
            <a:spLocks noGrp="1"/>
          </p:cNvSpPr>
          <p:nvPr>
            <p:ph idx="1"/>
          </p:nvPr>
        </p:nvSpPr>
        <p:spPr>
          <a:xfrm>
            <a:off x="1143000" y="838200"/>
            <a:ext cx="7772400" cy="5867400"/>
          </a:xfrm>
        </p:spPr>
        <p:txBody>
          <a:bodyPr>
            <a:normAutofit lnSpcReduction="10000"/>
          </a:bodyPr>
          <a:lstStyle/>
          <a:p>
            <a:pPr marL="484632" indent="-457200">
              <a:buClr>
                <a:srgbClr val="7030A0"/>
              </a:buClr>
              <a:buFont typeface="Wingdings" panose="05000000000000000000" pitchFamily="2" charset="2"/>
              <a:buChar char="q"/>
            </a:pPr>
            <a:r>
              <a:rPr lang="en-US" sz="1900" dirty="0"/>
              <a:t>Psychology should be seen as a science.  </a:t>
            </a:r>
            <a:endParaRPr lang="en-US" sz="1900" dirty="0" smtClean="0"/>
          </a:p>
          <a:p>
            <a:pPr marL="484632" indent="-457200">
              <a:buClr>
                <a:srgbClr val="7030A0"/>
              </a:buClr>
              <a:buFont typeface="Wingdings" panose="05000000000000000000" pitchFamily="2" charset="2"/>
              <a:buChar char="q"/>
            </a:pPr>
            <a:r>
              <a:rPr lang="en-US" sz="1900" dirty="0" smtClean="0"/>
              <a:t>Theories </a:t>
            </a:r>
            <a:r>
              <a:rPr lang="en-US" sz="1900" dirty="0"/>
              <a:t>need to be supported by empirical data obtained through careful and controlled observation and measurement of behavior</a:t>
            </a:r>
            <a:r>
              <a:rPr lang="en-US" sz="1900" dirty="0" smtClean="0"/>
              <a:t>.</a:t>
            </a:r>
          </a:p>
          <a:p>
            <a:pPr marL="484632" indent="-457200">
              <a:buClr>
                <a:srgbClr val="7030A0"/>
              </a:buClr>
              <a:buFont typeface="Wingdings" panose="05000000000000000000" pitchFamily="2" charset="2"/>
              <a:buChar char="q"/>
            </a:pPr>
            <a:r>
              <a:rPr lang="en-US" sz="1900" dirty="0" smtClean="0"/>
              <a:t>Is primarily </a:t>
            </a:r>
            <a:r>
              <a:rPr lang="en-US" sz="1900" dirty="0"/>
              <a:t>concerned with observable behavior, </a:t>
            </a:r>
            <a:r>
              <a:rPr lang="en-US" sz="1900" dirty="0" smtClean="0"/>
              <a:t>not internal </a:t>
            </a:r>
            <a:r>
              <a:rPr lang="en-US" sz="1900" dirty="0"/>
              <a:t>events like thinking and emotion.  Observable (i.e. external) behavior can be objectively and scientifically measured. Internal events, such as thinking should be explained through behavioral terms (or eliminated </a:t>
            </a:r>
            <a:r>
              <a:rPr lang="en-US" sz="1900" dirty="0" smtClean="0"/>
              <a:t>altogether)</a:t>
            </a:r>
          </a:p>
          <a:p>
            <a:pPr marL="484632" indent="-457200">
              <a:buClr>
                <a:srgbClr val="7030A0"/>
              </a:buClr>
              <a:buFont typeface="Wingdings" panose="05000000000000000000" pitchFamily="2" charset="2"/>
              <a:buChar char="q"/>
            </a:pPr>
            <a:r>
              <a:rPr lang="en-US" sz="1900" dirty="0" smtClean="0"/>
              <a:t>People </a:t>
            </a:r>
            <a:r>
              <a:rPr lang="en-US" sz="1900" dirty="0"/>
              <a:t>have no free will – a person’s environment determines their </a:t>
            </a:r>
            <a:r>
              <a:rPr lang="en-US" sz="1900" dirty="0" smtClean="0"/>
              <a:t>behavior</a:t>
            </a:r>
          </a:p>
          <a:p>
            <a:pPr marL="484632" indent="-457200">
              <a:buClr>
                <a:srgbClr val="7030A0"/>
              </a:buClr>
              <a:buFont typeface="Wingdings" panose="05000000000000000000" pitchFamily="2" charset="2"/>
              <a:buChar char="q"/>
            </a:pPr>
            <a:r>
              <a:rPr lang="en-US" sz="1900" dirty="0"/>
              <a:t>When born our mind is 'tabula rasa' (a blank slate</a:t>
            </a:r>
            <a:r>
              <a:rPr lang="en-US" sz="1900" dirty="0" smtClean="0"/>
              <a:t>)</a:t>
            </a:r>
          </a:p>
          <a:p>
            <a:pPr marL="484632" indent="-457200">
              <a:buClr>
                <a:srgbClr val="7030A0"/>
              </a:buClr>
              <a:buFont typeface="Wingdings" panose="05000000000000000000" pitchFamily="2" charset="2"/>
              <a:buChar char="q"/>
            </a:pPr>
            <a:r>
              <a:rPr lang="en-US" sz="1900" dirty="0"/>
              <a:t>There is little difference between the learning that takes place in humans and that in other animals.  Therefore research can be carried out on animals as well as humans</a:t>
            </a:r>
            <a:r>
              <a:rPr lang="en-US" sz="1900" dirty="0" smtClean="0"/>
              <a:t>.</a:t>
            </a:r>
          </a:p>
          <a:p>
            <a:pPr marL="484632" indent="-457200">
              <a:buClr>
                <a:srgbClr val="7030A0"/>
              </a:buClr>
              <a:buFont typeface="Wingdings" panose="05000000000000000000" pitchFamily="2" charset="2"/>
              <a:buChar char="q"/>
            </a:pPr>
            <a:r>
              <a:rPr lang="en-US" sz="1900" dirty="0"/>
              <a:t>Behavior is the result of stimulus – response </a:t>
            </a:r>
            <a:r>
              <a:rPr lang="en-US" sz="1900" dirty="0" smtClean="0"/>
              <a:t>(all </a:t>
            </a:r>
            <a:r>
              <a:rPr lang="en-US" sz="1900" dirty="0"/>
              <a:t>behavior, no matter how complex, can be reduced to a simple stimulus – response association) </a:t>
            </a:r>
            <a:endParaRPr lang="en-US" sz="1900" dirty="0" smtClean="0"/>
          </a:p>
          <a:p>
            <a:pPr marL="484632" indent="-457200">
              <a:buClr>
                <a:srgbClr val="7030A0"/>
              </a:buClr>
              <a:buFont typeface="Wingdings" panose="05000000000000000000" pitchFamily="2" charset="2"/>
              <a:buChar char="q"/>
            </a:pPr>
            <a:r>
              <a:rPr lang="en-US" sz="1900" dirty="0" smtClean="0"/>
              <a:t>All </a:t>
            </a:r>
            <a:r>
              <a:rPr lang="en-US" sz="1900" dirty="0"/>
              <a:t>behavior is </a:t>
            </a:r>
            <a:r>
              <a:rPr lang="en-US" sz="1900" dirty="0" smtClean="0"/>
              <a:t>learned </a:t>
            </a:r>
            <a:r>
              <a:rPr lang="en-US" sz="1900" dirty="0"/>
              <a:t>from the environment.  </a:t>
            </a:r>
            <a:endParaRPr lang="en-US" sz="1900" dirty="0" smtClean="0"/>
          </a:p>
          <a:p>
            <a:pPr marL="484632" indent="-457200">
              <a:buClr>
                <a:srgbClr val="7030A0"/>
              </a:buClr>
              <a:buFont typeface="Wingdings" panose="05000000000000000000" pitchFamily="2" charset="2"/>
              <a:buChar char="q"/>
            </a:pPr>
            <a:r>
              <a:rPr lang="en-US" sz="1900" dirty="0" smtClean="0"/>
              <a:t>We </a:t>
            </a:r>
            <a:r>
              <a:rPr lang="en-US" sz="1900" dirty="0"/>
              <a:t>learn new behavior through classical or operant conditioning. </a:t>
            </a:r>
          </a:p>
          <a:p>
            <a:pPr marL="484632" indent="-457200">
              <a:buClr>
                <a:srgbClr val="7030A0"/>
              </a:buClr>
              <a:buFont typeface="Wingdings" panose="05000000000000000000" pitchFamily="2" charset="2"/>
              <a:buChar char="q"/>
            </a:pPr>
            <a:endParaRPr lang="en-US" sz="1800" dirty="0" smtClean="0"/>
          </a:p>
          <a:p>
            <a:pPr marL="484632" indent="-457200">
              <a:buClr>
                <a:srgbClr val="7030A0"/>
              </a:buClr>
              <a:buFont typeface="Wingdings" panose="05000000000000000000" pitchFamily="2" charset="2"/>
              <a:buChar char="q"/>
            </a:pPr>
            <a:endParaRPr lang="en-US" sz="1800" dirty="0"/>
          </a:p>
          <a:p>
            <a:pPr marL="484632" indent="-457200">
              <a:buClr>
                <a:srgbClr val="7030A0"/>
              </a:buClr>
              <a:buFont typeface="Wingdings" panose="05000000000000000000" pitchFamily="2" charset="2"/>
              <a:buChar char="q"/>
            </a:pPr>
            <a:endParaRPr lang="en-US" sz="1800" dirty="0" smtClean="0"/>
          </a:p>
          <a:p>
            <a:pPr marL="484632" indent="-457200">
              <a:buClr>
                <a:srgbClr val="7030A0"/>
              </a:buClr>
              <a:buFont typeface="Wingdings" panose="05000000000000000000" pitchFamily="2" charset="2"/>
              <a:buChar char="q"/>
            </a:pPr>
            <a:endParaRPr lang="en-US" sz="1800" dirty="0"/>
          </a:p>
        </p:txBody>
      </p:sp>
    </p:spTree>
    <p:extLst>
      <p:ext uri="{BB962C8B-B14F-4D97-AF65-F5344CB8AC3E}">
        <p14:creationId xmlns:p14="http://schemas.microsoft.com/office/powerpoint/2010/main" val="5485061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Embodied cognition</a:t>
            </a:r>
            <a:endParaRPr lang="en-US" sz="2800" b="1" dirty="0"/>
          </a:p>
        </p:txBody>
      </p:sp>
      <p:sp>
        <p:nvSpPr>
          <p:cNvPr id="3" name="Content Placeholder 2"/>
          <p:cNvSpPr>
            <a:spLocks noGrp="1"/>
          </p:cNvSpPr>
          <p:nvPr>
            <p:ph idx="1"/>
          </p:nvPr>
        </p:nvSpPr>
        <p:spPr>
          <a:xfrm>
            <a:off x="1981200" y="1447800"/>
            <a:ext cx="6952488" cy="2667000"/>
          </a:xfrm>
        </p:spPr>
        <p:txBody>
          <a:bodyPr>
            <a:normAutofit/>
          </a:bodyPr>
          <a:lstStyle/>
          <a:p>
            <a:pPr marL="82296" indent="0">
              <a:buNone/>
            </a:pPr>
            <a:r>
              <a:rPr lang="en-US" sz="2400" dirty="0" smtClean="0">
                <a:solidFill>
                  <a:srgbClr val="7030A0"/>
                </a:solidFill>
              </a:rPr>
              <a:t>The body influences the mind </a:t>
            </a:r>
          </a:p>
          <a:p>
            <a:pPr lvl="2"/>
            <a:r>
              <a:rPr lang="en-US" sz="1800" dirty="0" smtClean="0">
                <a:solidFill>
                  <a:srgbClr val="7030A0"/>
                </a:solidFill>
              </a:rPr>
              <a:t>Senses</a:t>
            </a:r>
          </a:p>
          <a:p>
            <a:pPr lvl="2"/>
            <a:r>
              <a:rPr lang="en-US" sz="1800" dirty="0" smtClean="0">
                <a:solidFill>
                  <a:srgbClr val="7030A0"/>
                </a:solidFill>
              </a:rPr>
              <a:t>Stimuli</a:t>
            </a:r>
          </a:p>
          <a:p>
            <a:pPr lvl="2"/>
            <a:r>
              <a:rPr lang="en-US" sz="1800" dirty="0" smtClean="0">
                <a:solidFill>
                  <a:srgbClr val="7030A0"/>
                </a:solidFill>
              </a:rPr>
              <a:t>Perception</a:t>
            </a:r>
          </a:p>
          <a:p>
            <a:pPr lvl="2"/>
            <a:r>
              <a:rPr lang="en-US" sz="1800" dirty="0" smtClean="0">
                <a:solidFill>
                  <a:srgbClr val="7030A0"/>
                </a:solidFill>
              </a:rPr>
              <a:t>Environment</a:t>
            </a:r>
            <a:endParaRPr lang="en-US" sz="2200" dirty="0">
              <a:solidFill>
                <a:srgbClr val="7030A0"/>
              </a:solidFill>
            </a:endParaRPr>
          </a:p>
          <a:p>
            <a:pPr marL="137160" indent="0">
              <a:buNone/>
            </a:pPr>
            <a:r>
              <a:rPr lang="en-US" sz="2400" dirty="0" smtClean="0">
                <a:solidFill>
                  <a:srgbClr val="7030A0"/>
                </a:solidFill>
              </a:rPr>
              <a:t>Emotions influence the mind</a:t>
            </a:r>
          </a:p>
          <a:p>
            <a:pPr marL="137160" indent="0">
              <a:buNone/>
            </a:pPr>
            <a:endParaRPr lang="en-US" sz="2400" dirty="0">
              <a:solidFill>
                <a:srgbClr val="002060"/>
              </a:solidFill>
            </a:endParaRPr>
          </a:p>
          <a:p>
            <a:pPr marL="697230" lvl="1" indent="-285750"/>
            <a:endParaRPr lang="en-US" sz="1800" dirty="0" smtClean="0">
              <a:solidFill>
                <a:srgbClr val="002060"/>
              </a:solidFill>
            </a:endParaRPr>
          </a:p>
          <a:p>
            <a:pPr marL="697230" lvl="1" indent="-285750"/>
            <a:endParaRPr lang="en-US" sz="1800" dirty="0">
              <a:solidFill>
                <a:srgbClr val="002060"/>
              </a:solidFill>
            </a:endParaRPr>
          </a:p>
          <a:p>
            <a:pPr marL="697230" lvl="1" indent="-285750"/>
            <a:endParaRPr lang="en-US" sz="1800" dirty="0" smtClean="0">
              <a:solidFill>
                <a:srgbClr val="002060"/>
              </a:solidFill>
            </a:endParaRPr>
          </a:p>
          <a:p>
            <a:pPr marL="697230" lvl="1" indent="-285750"/>
            <a:endParaRPr lang="en-US" sz="1800" dirty="0">
              <a:solidFill>
                <a:srgbClr val="002060"/>
              </a:solidFill>
            </a:endParaRPr>
          </a:p>
          <a:p>
            <a:pPr marL="697230" lvl="1" indent="-285750"/>
            <a:endParaRPr lang="en-US" sz="1800" dirty="0" smtClean="0">
              <a:solidFill>
                <a:srgbClr val="002060"/>
              </a:solidFill>
            </a:endParaRPr>
          </a:p>
          <a:p>
            <a:pPr marL="411480" lvl="1" indent="0">
              <a:buNone/>
            </a:pPr>
            <a:endParaRPr lang="en-US" sz="1800" dirty="0" smtClean="0">
              <a:solidFill>
                <a:srgbClr val="002060"/>
              </a:solidFill>
            </a:endParaRP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2" y="304800"/>
            <a:ext cx="1749425"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92950" y="4243592"/>
            <a:ext cx="4997302" cy="1754326"/>
          </a:xfrm>
          <a:prstGeom prst="rect">
            <a:avLst/>
          </a:prstGeom>
          <a:noFill/>
        </p:spPr>
        <p:txBody>
          <a:bodyPr wrap="square" rtlCol="0">
            <a:spAutoFit/>
          </a:bodyPr>
          <a:lstStyle/>
          <a:p>
            <a:r>
              <a:rPr lang="en-US" dirty="0">
                <a:solidFill>
                  <a:srgbClr val="002060"/>
                </a:solidFill>
              </a:rPr>
              <a:t>Cognition is part and parcel to the environment- the situation we’re in.  Decoupled from that, cognition is a set of skills and abilities which include: perception and visualization of imagery,  working memory, episodic memory,  implicit memory and the ability to solve problems.</a:t>
            </a:r>
          </a:p>
        </p:txBody>
      </p:sp>
      <p:pic>
        <p:nvPicPr>
          <p:cNvPr id="3074" name="Picture 2"/>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6391277" y="3571879"/>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248400" y="5867404"/>
            <a:ext cx="2667000" cy="646331"/>
          </a:xfrm>
          <a:prstGeom prst="rect">
            <a:avLst/>
          </a:prstGeom>
          <a:noFill/>
        </p:spPr>
        <p:txBody>
          <a:bodyPr wrap="square" rtlCol="0">
            <a:spAutoFit/>
          </a:bodyPr>
          <a:lstStyle/>
          <a:p>
            <a:r>
              <a:rPr lang="en-US" dirty="0">
                <a:solidFill>
                  <a:prstClr val="black"/>
                </a:solidFill>
              </a:rPr>
              <a:t>WOW! A robot with embodied cognition-</a:t>
            </a: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2" y="1676400"/>
            <a:ext cx="145732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56585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l="-100000" b="-100000"/>
        </a:gradFill>
        <a:effectLst/>
      </p:bgPr>
    </p:bg>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229" t="8247" r="6814" b="6186"/>
          <a:stretch/>
        </p:blipFill>
        <p:spPr bwMode="auto">
          <a:xfrm>
            <a:off x="6019800" y="4114118"/>
            <a:ext cx="2433466" cy="1753282"/>
          </a:xfrm>
          <a:prstGeom prst="rect">
            <a:avLst/>
          </a:prstGeom>
          <a:noFill/>
          <a:ln>
            <a:noFill/>
          </a:ln>
          <a:effectLst/>
          <a:scene3d>
            <a:camera prst="orthographicFront">
              <a:rot lat="0" lon="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447800" y="381000"/>
            <a:ext cx="7498080" cy="1143000"/>
          </a:xfrm>
        </p:spPr>
        <p:txBody>
          <a:bodyPr>
            <a:normAutofit fontScale="90000"/>
          </a:bodyPr>
          <a:lstStyle/>
          <a:p>
            <a:r>
              <a:rPr lang="en-US" sz="3600" b="1" dirty="0" smtClean="0">
                <a:effectLst/>
              </a:rPr>
              <a:t/>
            </a:r>
            <a:br>
              <a:rPr lang="en-US" sz="3600" b="1" dirty="0" smtClean="0">
                <a:effectLst/>
              </a:rPr>
            </a:br>
            <a:r>
              <a:rPr lang="en-US" sz="3600" b="1" dirty="0" smtClean="0">
                <a:effectLst/>
              </a:rPr>
              <a:t/>
            </a:r>
            <a:br>
              <a:rPr lang="en-US" sz="3600" b="1" dirty="0" smtClean="0">
                <a:effectLst/>
              </a:rPr>
            </a:br>
            <a:r>
              <a:rPr lang="en-US" sz="3100" b="1" dirty="0" smtClean="0">
                <a:solidFill>
                  <a:schemeClr val="bg2">
                    <a:lumMod val="50000"/>
                  </a:schemeClr>
                </a:solidFill>
                <a:effectLst/>
              </a:rPr>
              <a:t>Behaviorism</a:t>
            </a:r>
            <a:br>
              <a:rPr lang="en-US" sz="3100" b="1" dirty="0" smtClean="0">
                <a:solidFill>
                  <a:schemeClr val="bg2">
                    <a:lumMod val="50000"/>
                  </a:schemeClr>
                </a:solidFill>
                <a:effectLst/>
              </a:rPr>
            </a:br>
            <a:r>
              <a:rPr lang="en-US" sz="3100" b="1" dirty="0" smtClean="0">
                <a:solidFill>
                  <a:schemeClr val="bg2">
                    <a:lumMod val="50000"/>
                  </a:schemeClr>
                </a:solidFill>
                <a:effectLst/>
              </a:rPr>
              <a:t>         </a:t>
            </a:r>
            <a:r>
              <a:rPr lang="en-US" sz="2200" b="1" dirty="0" smtClean="0">
                <a:solidFill>
                  <a:schemeClr val="bg2">
                    <a:lumMod val="50000"/>
                  </a:schemeClr>
                </a:solidFill>
                <a:effectLst/>
              </a:rPr>
              <a:t>We’re born a blank state</a:t>
            </a:r>
            <a:br>
              <a:rPr lang="en-US" sz="2200" b="1" dirty="0" smtClean="0">
                <a:solidFill>
                  <a:schemeClr val="bg2">
                    <a:lumMod val="50000"/>
                  </a:schemeClr>
                </a:solidFill>
                <a:effectLst/>
              </a:rPr>
            </a:br>
            <a:r>
              <a:rPr lang="en-US" sz="2200" b="1" dirty="0" smtClean="0">
                <a:solidFill>
                  <a:schemeClr val="bg2">
                    <a:lumMod val="50000"/>
                  </a:schemeClr>
                </a:solidFill>
                <a:effectLst/>
              </a:rPr>
              <a:t/>
            </a:r>
            <a:br>
              <a:rPr lang="en-US" sz="2200" b="1" dirty="0" smtClean="0">
                <a:solidFill>
                  <a:schemeClr val="bg2">
                    <a:lumMod val="50000"/>
                  </a:schemeClr>
                </a:solidFill>
                <a:effectLst/>
              </a:rPr>
            </a:br>
            <a:r>
              <a:rPr lang="en-US" sz="2200" b="1" dirty="0" smtClean="0">
                <a:effectLst/>
              </a:rPr>
              <a:t/>
            </a:r>
            <a:br>
              <a:rPr lang="en-US" sz="2200" b="1" dirty="0" smtClean="0">
                <a:effectLst/>
              </a:rPr>
            </a:br>
            <a:r>
              <a:rPr lang="en-US" sz="2200" b="1" dirty="0" smtClean="0">
                <a:solidFill>
                  <a:srgbClr val="69676D">
                    <a:satMod val="130000"/>
                  </a:srgbClr>
                </a:solidFill>
                <a:effectLst/>
              </a:rPr>
              <a:t/>
            </a:r>
            <a:br>
              <a:rPr lang="en-US" sz="2200" b="1" dirty="0" smtClean="0">
                <a:solidFill>
                  <a:srgbClr val="69676D">
                    <a:satMod val="130000"/>
                  </a:srgbClr>
                </a:solidFill>
                <a:effectLst/>
              </a:rPr>
            </a:br>
            <a:endParaRPr lang="en-US" sz="2200" b="1" dirty="0">
              <a:effectLst/>
            </a:endParaRPr>
          </a:p>
        </p:txBody>
      </p:sp>
      <p:sp>
        <p:nvSpPr>
          <p:cNvPr id="3" name="Content Placeholder 2"/>
          <p:cNvSpPr>
            <a:spLocks noGrp="1"/>
          </p:cNvSpPr>
          <p:nvPr>
            <p:ph idx="1"/>
          </p:nvPr>
        </p:nvSpPr>
        <p:spPr>
          <a:xfrm>
            <a:off x="1905000" y="1447800"/>
            <a:ext cx="6888480" cy="4800600"/>
          </a:xfrm>
        </p:spPr>
        <p:txBody>
          <a:bodyPr>
            <a:normAutofit/>
          </a:bodyPr>
          <a:lstStyle/>
          <a:p>
            <a:pPr>
              <a:buFont typeface="Wingdings" pitchFamily="2" charset="2"/>
              <a:buChar char="q"/>
            </a:pPr>
            <a:r>
              <a:rPr lang="en-US" sz="1900" dirty="0" smtClean="0">
                <a:solidFill>
                  <a:srgbClr val="00B050"/>
                </a:solidFill>
              </a:rPr>
              <a:t>Experience and our environment shape who we are</a:t>
            </a:r>
            <a:endParaRPr lang="en-US" sz="1900" dirty="0">
              <a:solidFill>
                <a:srgbClr val="00B050"/>
              </a:solidFill>
            </a:endParaRPr>
          </a:p>
          <a:p>
            <a:pPr>
              <a:buFont typeface="Wingdings" pitchFamily="2" charset="2"/>
              <a:buChar char="q"/>
            </a:pPr>
            <a:r>
              <a:rPr lang="en-US" sz="1900" dirty="0" smtClean="0">
                <a:solidFill>
                  <a:srgbClr val="00B050"/>
                </a:solidFill>
              </a:rPr>
              <a:t>Classical Conditioning</a:t>
            </a:r>
          </a:p>
          <a:p>
            <a:pPr lvl="1">
              <a:buClr>
                <a:srgbClr val="FF0000"/>
              </a:buClr>
              <a:buSzPct val="100000"/>
              <a:buFont typeface="Wingdings" pitchFamily="2" charset="2"/>
              <a:buChar char="ü"/>
            </a:pPr>
            <a:r>
              <a:rPr lang="en-US" sz="1900" dirty="0" smtClean="0">
                <a:solidFill>
                  <a:srgbClr val="00B050"/>
                </a:solidFill>
              </a:rPr>
              <a:t>Skinner studies</a:t>
            </a:r>
          </a:p>
          <a:p>
            <a:pPr>
              <a:buFont typeface="Wingdings" pitchFamily="2" charset="2"/>
              <a:buChar char="q"/>
            </a:pPr>
            <a:r>
              <a:rPr lang="en-US" sz="1900" dirty="0" smtClean="0">
                <a:solidFill>
                  <a:srgbClr val="00B050"/>
                </a:solidFill>
              </a:rPr>
              <a:t>Social conditioning</a:t>
            </a:r>
          </a:p>
          <a:p>
            <a:pPr marL="82296" indent="0">
              <a:buNone/>
            </a:pPr>
            <a:r>
              <a:rPr lang="en-US" sz="1900" dirty="0" smtClean="0">
                <a:solidFill>
                  <a:srgbClr val="00B050"/>
                </a:solidFill>
              </a:rPr>
              <a:t>    Social skills = larger brain</a:t>
            </a:r>
          </a:p>
          <a:p>
            <a:pPr marL="0" lvl="0" indent="0">
              <a:buClr>
                <a:srgbClr val="FF0000"/>
              </a:buClr>
              <a:buNone/>
            </a:pPr>
            <a:r>
              <a:rPr lang="en-US" sz="1900" dirty="0" smtClean="0">
                <a:solidFill>
                  <a:srgbClr val="00B050"/>
                </a:solidFill>
              </a:rPr>
              <a:t>	The </a:t>
            </a:r>
            <a:r>
              <a:rPr lang="en-US" sz="1900" dirty="0">
                <a:solidFill>
                  <a:srgbClr val="00B050"/>
                </a:solidFill>
              </a:rPr>
              <a:t>larger the community group of a primate species, </a:t>
            </a:r>
            <a:endParaRPr lang="en-US" sz="1900" dirty="0" smtClean="0">
              <a:solidFill>
                <a:srgbClr val="00B050"/>
              </a:solidFill>
            </a:endParaRPr>
          </a:p>
          <a:p>
            <a:pPr marL="0" lvl="0" indent="0">
              <a:buClr>
                <a:srgbClr val="CEB966"/>
              </a:buClr>
              <a:buNone/>
            </a:pPr>
            <a:r>
              <a:rPr lang="en-US" sz="1900" dirty="0">
                <a:solidFill>
                  <a:srgbClr val="00B050"/>
                </a:solidFill>
              </a:rPr>
              <a:t>	</a:t>
            </a:r>
            <a:r>
              <a:rPr lang="en-US" sz="1900" dirty="0" smtClean="0">
                <a:solidFill>
                  <a:srgbClr val="00B050"/>
                </a:solidFill>
              </a:rPr>
              <a:t>the larger that </a:t>
            </a:r>
            <a:r>
              <a:rPr lang="en-US" sz="1900" dirty="0">
                <a:solidFill>
                  <a:srgbClr val="00B050"/>
                </a:solidFill>
              </a:rPr>
              <a:t>species’ brain relative to the </a:t>
            </a:r>
            <a:r>
              <a:rPr lang="en-US" sz="1900" dirty="0" smtClean="0">
                <a:solidFill>
                  <a:srgbClr val="00B050"/>
                </a:solidFill>
              </a:rPr>
              <a:t>body</a:t>
            </a:r>
          </a:p>
          <a:p>
            <a:pPr marL="0" lvl="0" indent="0">
              <a:buClr>
                <a:srgbClr val="CEB966"/>
              </a:buClr>
              <a:buNone/>
            </a:pPr>
            <a:endParaRPr lang="en-US" sz="1900" dirty="0" smtClean="0">
              <a:solidFill>
                <a:srgbClr val="00B050"/>
              </a:solidFill>
            </a:endParaRPr>
          </a:p>
          <a:p>
            <a:pPr marL="0" lvl="0" indent="0">
              <a:buClr>
                <a:srgbClr val="CEB966"/>
              </a:buClr>
              <a:buNone/>
            </a:pPr>
            <a:endParaRPr lang="en-US" sz="1900" dirty="0">
              <a:solidFill>
                <a:schemeClr val="accent5">
                  <a:lumMod val="50000"/>
                </a:schemeClr>
              </a:solidFill>
            </a:endParaRPr>
          </a:p>
          <a:p>
            <a:pPr marL="0" lvl="0" indent="0">
              <a:buClr>
                <a:srgbClr val="CEB966"/>
              </a:buClr>
              <a:buNone/>
            </a:pPr>
            <a:endParaRPr lang="en-US" sz="1900" dirty="0">
              <a:solidFill>
                <a:schemeClr val="accent5">
                  <a:lumMod val="50000"/>
                </a:schemeClr>
              </a:solidFill>
            </a:endParaRPr>
          </a:p>
          <a:p>
            <a:pPr marL="82296" indent="0">
              <a:buNone/>
            </a:pPr>
            <a:endParaRPr lang="en-US" sz="1800" dirty="0" smtClean="0"/>
          </a:p>
          <a:p>
            <a:pPr marL="82296" indent="0">
              <a:buNone/>
            </a:pPr>
            <a:endParaRPr lang="en-US" sz="1800" dirty="0" smtClean="0"/>
          </a:p>
          <a:p>
            <a:pPr marL="82296" indent="0">
              <a:buNone/>
            </a:pPr>
            <a:endParaRPr lang="en-US" sz="1800" dirty="0" smtClean="0"/>
          </a:p>
          <a:p>
            <a:pPr marL="82296" indent="0">
              <a:buNone/>
            </a:pPr>
            <a:endParaRPr lang="en-US" dirty="0"/>
          </a:p>
        </p:txBody>
      </p:sp>
      <p:sp>
        <p:nvSpPr>
          <p:cNvPr id="5" name="TextBox 4"/>
          <p:cNvSpPr txBox="1"/>
          <p:nvPr/>
        </p:nvSpPr>
        <p:spPr>
          <a:xfrm>
            <a:off x="1461979" y="457200"/>
            <a:ext cx="530915" cy="1046440"/>
          </a:xfrm>
          <a:prstGeom prst="rect">
            <a:avLst/>
          </a:prstGeom>
          <a:noFill/>
        </p:spPr>
        <p:txBody>
          <a:bodyPr wrap="none" rtlCol="0">
            <a:spAutoFit/>
          </a:bodyPr>
          <a:lstStyle/>
          <a:p>
            <a:endParaRPr lang="en-US" sz="2200" dirty="0">
              <a:solidFill>
                <a:srgbClr val="5AA2AE">
                  <a:lumMod val="50000"/>
                </a:srgbClr>
              </a:solidFill>
              <a:ea typeface="+mj-ea"/>
              <a:cs typeface="+mj-cs"/>
            </a:endParaRPr>
          </a:p>
          <a:p>
            <a:pPr marL="342900" indent="-342900"/>
            <a:r>
              <a:rPr lang="en-US" sz="2200" b="1" dirty="0">
                <a:solidFill>
                  <a:srgbClr val="69676D">
                    <a:satMod val="130000"/>
                  </a:srgbClr>
                </a:solidFill>
                <a:ea typeface="+mj-ea"/>
                <a:cs typeface="+mj-cs"/>
              </a:rPr>
              <a:t/>
            </a:r>
            <a:br>
              <a:rPr lang="en-US" sz="2200" b="1" dirty="0">
                <a:solidFill>
                  <a:srgbClr val="69676D">
                    <a:satMod val="130000"/>
                  </a:srgbClr>
                </a:solidFill>
                <a:ea typeface="+mj-ea"/>
                <a:cs typeface="+mj-cs"/>
              </a:rPr>
            </a:br>
            <a:endParaRPr lang="en-US" dirty="0">
              <a:solidFill>
                <a:prstClr val="black"/>
              </a:solidFill>
            </a:endParaRPr>
          </a:p>
        </p:txBody>
      </p:sp>
      <p:sp>
        <p:nvSpPr>
          <p:cNvPr id="7" name="TextBox 6"/>
          <p:cNvSpPr txBox="1"/>
          <p:nvPr/>
        </p:nvSpPr>
        <p:spPr>
          <a:xfrm>
            <a:off x="4800600" y="4572000"/>
            <a:ext cx="152400" cy="369332"/>
          </a:xfrm>
          <a:prstGeom prst="rect">
            <a:avLst/>
          </a:prstGeom>
          <a:noFill/>
        </p:spPr>
        <p:txBody>
          <a:bodyPr wrap="square" rtlCol="0">
            <a:spAutoFit/>
          </a:bodyPr>
          <a:lstStyle/>
          <a:p>
            <a:endParaRPr lang="en-US" dirty="0">
              <a:solidFill>
                <a:prstClr val="black"/>
              </a:solidFill>
            </a:endParaRPr>
          </a:p>
        </p:txBody>
      </p:sp>
      <p:sp>
        <p:nvSpPr>
          <p:cNvPr id="8" name="TextBox 7"/>
          <p:cNvSpPr txBox="1"/>
          <p:nvPr/>
        </p:nvSpPr>
        <p:spPr>
          <a:xfrm>
            <a:off x="5181600" y="5867400"/>
            <a:ext cx="3549502" cy="707886"/>
          </a:xfrm>
          <a:prstGeom prst="rect">
            <a:avLst/>
          </a:prstGeom>
          <a:noFill/>
        </p:spPr>
        <p:txBody>
          <a:bodyPr wrap="square" rtlCol="0">
            <a:spAutoFit/>
          </a:bodyPr>
          <a:lstStyle/>
          <a:p>
            <a:pPr marL="82296" algn="ctr">
              <a:spcBef>
                <a:spcPts val="600"/>
              </a:spcBef>
              <a:buClr>
                <a:srgbClr val="CEB966"/>
              </a:buClr>
              <a:buSzPct val="80000"/>
            </a:pPr>
            <a:r>
              <a:rPr lang="en-US" sz="2000" dirty="0">
                <a:solidFill>
                  <a:srgbClr val="ACCBF9">
                    <a:lumMod val="50000"/>
                  </a:srgbClr>
                </a:solidFill>
              </a:rPr>
              <a:t>Human sociability may account for a particularly large brain</a:t>
            </a:r>
          </a:p>
        </p:txBody>
      </p:sp>
      <p:sp>
        <p:nvSpPr>
          <p:cNvPr id="9" name="TextBox 8"/>
          <p:cNvSpPr txBox="1"/>
          <p:nvPr/>
        </p:nvSpPr>
        <p:spPr>
          <a:xfrm>
            <a:off x="1066800" y="5029200"/>
            <a:ext cx="3124200" cy="369332"/>
          </a:xfrm>
          <a:prstGeom prst="rect">
            <a:avLst/>
          </a:prstGeom>
          <a:noFill/>
          <a:ln w="38100">
            <a:noFill/>
          </a:ln>
        </p:spPr>
        <p:txBody>
          <a:bodyPr wrap="square" rtlCol="0">
            <a:spAutoFit/>
          </a:bodyPr>
          <a:lstStyle/>
          <a:p>
            <a:r>
              <a:rPr lang="en-US" dirty="0">
                <a:solidFill>
                  <a:prstClr val="black"/>
                </a:solidFill>
              </a:rPr>
              <a:t>  </a:t>
            </a:r>
          </a:p>
        </p:txBody>
      </p:sp>
    </p:spTree>
    <p:extLst>
      <p:ext uri="{BB962C8B-B14F-4D97-AF65-F5344CB8AC3E}">
        <p14:creationId xmlns:p14="http://schemas.microsoft.com/office/powerpoint/2010/main" val="6219224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l="-100000" b="-100000"/>
        </a:gradFill>
        <a:effectLst/>
      </p:bgPr>
    </p:bg>
    <p:spTree>
      <p:nvGrpSpPr>
        <p:cNvPr id="1" name=""/>
        <p:cNvGrpSpPr/>
        <p:nvPr/>
      </p:nvGrpSpPr>
      <p:grpSpPr>
        <a:xfrm>
          <a:off x="0" y="0"/>
          <a:ext cx="0" cy="0"/>
          <a:chOff x="0" y="0"/>
          <a:chExt cx="0" cy="0"/>
        </a:xfrm>
      </p:grpSpPr>
      <p:pic>
        <p:nvPicPr>
          <p:cNvPr id="10" name="Picture 9" descr="mouse.jpeg"/>
          <p:cNvPicPr>
            <a:picLocks noChangeAspect="1"/>
          </p:cNvPicPr>
          <p:nvPr/>
        </p:nvPicPr>
        <p:blipFill rotWithShape="1">
          <a:blip r:embed="rId3" cstate="print"/>
          <a:srcRect t="-6687" b="6687"/>
          <a:stretch/>
        </p:blipFill>
        <p:spPr>
          <a:xfrm>
            <a:off x="7391400" y="4487333"/>
            <a:ext cx="1752600" cy="2065867"/>
          </a:xfrm>
          <a:prstGeom prst="rect">
            <a:avLst/>
          </a:prstGeom>
        </p:spPr>
      </p:pic>
      <p:sp>
        <p:nvSpPr>
          <p:cNvPr id="4" name="Rectangle 3"/>
          <p:cNvSpPr/>
          <p:nvPr/>
        </p:nvSpPr>
        <p:spPr>
          <a:xfrm>
            <a:off x="1524000" y="3352804"/>
            <a:ext cx="6978502" cy="2031325"/>
          </a:xfrm>
          <a:prstGeom prst="rect">
            <a:avLst/>
          </a:prstGeom>
        </p:spPr>
        <p:txBody>
          <a:bodyPr wrap="square">
            <a:spAutoFit/>
          </a:bodyPr>
          <a:lstStyle/>
          <a:p>
            <a:pPr>
              <a:buClr>
                <a:srgbClr val="CEB966"/>
              </a:buClr>
            </a:pPr>
            <a:r>
              <a:rPr lang="en-US" dirty="0">
                <a:solidFill>
                  <a:srgbClr val="00B050"/>
                </a:solidFill>
                <a:ea typeface="+mj-ea"/>
                <a:cs typeface="+mj-cs"/>
              </a:rPr>
              <a:t>Q</a:t>
            </a:r>
            <a:r>
              <a:rPr lang="en-US" dirty="0">
                <a:solidFill>
                  <a:srgbClr val="7030A0"/>
                </a:solidFill>
                <a:ea typeface="+mj-ea"/>
                <a:cs typeface="+mj-cs"/>
              </a:rPr>
              <a:t>: </a:t>
            </a:r>
            <a:r>
              <a:rPr lang="en-US" dirty="0">
                <a:solidFill>
                  <a:srgbClr val="00B050"/>
                </a:solidFill>
                <a:ea typeface="+mj-ea"/>
                <a:cs typeface="+mj-cs"/>
              </a:rPr>
              <a:t>can a robot learn to be a better robot?</a:t>
            </a:r>
          </a:p>
          <a:p>
            <a:pPr>
              <a:buClr>
                <a:srgbClr val="CEB966"/>
              </a:buClr>
            </a:pPr>
            <a:endParaRPr lang="en-US" dirty="0">
              <a:solidFill>
                <a:srgbClr val="00B050"/>
              </a:solidFill>
            </a:endParaRPr>
          </a:p>
          <a:p>
            <a:pPr>
              <a:buClr>
                <a:srgbClr val="CEB966"/>
              </a:buClr>
            </a:pPr>
            <a:r>
              <a:rPr lang="en-US" dirty="0">
                <a:solidFill>
                  <a:srgbClr val="00B050"/>
                </a:solidFill>
              </a:rPr>
              <a:t>What about people: </a:t>
            </a:r>
          </a:p>
          <a:p>
            <a:pPr marL="342900" indent="-342900">
              <a:buClr>
                <a:srgbClr val="CEB966"/>
              </a:buClr>
              <a:buFont typeface="Wingdings" pitchFamily="2" charset="2"/>
              <a:buChar char="q"/>
            </a:pPr>
            <a:r>
              <a:rPr lang="en-US" dirty="0">
                <a:solidFill>
                  <a:srgbClr val="00B050"/>
                </a:solidFill>
              </a:rPr>
              <a:t>Morality and responsibility</a:t>
            </a:r>
          </a:p>
          <a:p>
            <a:pPr marL="342900" indent="-342900">
              <a:buClr>
                <a:srgbClr val="CEB966"/>
              </a:buClr>
              <a:buFont typeface="Wingdings" pitchFamily="2" charset="2"/>
              <a:buChar char="q"/>
            </a:pPr>
            <a:r>
              <a:rPr lang="en-US" dirty="0">
                <a:solidFill>
                  <a:srgbClr val="00B050"/>
                </a:solidFill>
              </a:rPr>
              <a:t>Judgment and </a:t>
            </a:r>
            <a:r>
              <a:rPr lang="en-US" dirty="0" smtClean="0">
                <a:solidFill>
                  <a:srgbClr val="00B050"/>
                </a:solidFill>
              </a:rPr>
              <a:t>decisions-&gt; Do we have free will?</a:t>
            </a:r>
            <a:endParaRPr lang="en-US" dirty="0">
              <a:solidFill>
                <a:srgbClr val="00B050"/>
              </a:solidFill>
            </a:endParaRPr>
          </a:p>
          <a:p>
            <a:pPr marL="342900" indent="-342900">
              <a:buClr>
                <a:srgbClr val="CEB966"/>
              </a:buClr>
              <a:buFont typeface="Wingdings" pitchFamily="2" charset="2"/>
              <a:buChar char="q"/>
            </a:pPr>
            <a:endParaRPr lang="en-US" dirty="0">
              <a:solidFill>
                <a:srgbClr val="00B050"/>
              </a:solidFill>
            </a:endParaRPr>
          </a:p>
          <a:p>
            <a:pPr>
              <a:buClr>
                <a:srgbClr val="CEB966"/>
              </a:buClr>
            </a:pPr>
            <a:r>
              <a:rPr lang="en-US" dirty="0">
                <a:solidFill>
                  <a:srgbClr val="00B050"/>
                </a:solidFill>
              </a:rPr>
              <a:t>Q:   What about hypnosis or conditioning? Can we be made evil ?</a:t>
            </a:r>
          </a:p>
        </p:txBody>
      </p:sp>
      <p:pic>
        <p:nvPicPr>
          <p:cNvPr id="1331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2" y="1676400"/>
            <a:ext cx="180022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1295400" y="152400"/>
            <a:ext cx="7848600" cy="1265238"/>
          </a:xfrm>
        </p:spPr>
        <p:txBody>
          <a:bodyPr>
            <a:normAutofit fontScale="90000"/>
          </a:bodyPr>
          <a:lstStyle/>
          <a:p>
            <a:r>
              <a:rPr lang="en-US" sz="3600" b="1" dirty="0" smtClean="0">
                <a:effectLst/>
              </a:rPr>
              <a:t/>
            </a:r>
            <a:br>
              <a:rPr lang="en-US" sz="3600" b="1" dirty="0" smtClean="0">
                <a:effectLst/>
              </a:rPr>
            </a:br>
            <a:r>
              <a:rPr lang="en-US" sz="3600" b="1" dirty="0" smtClean="0">
                <a:effectLst/>
              </a:rPr>
              <a:t/>
            </a:r>
            <a:br>
              <a:rPr lang="en-US" sz="3600" b="1" dirty="0" smtClean="0">
                <a:effectLst/>
              </a:rPr>
            </a:br>
            <a:r>
              <a:rPr lang="en-US" sz="3100" b="1" dirty="0" smtClean="0">
                <a:solidFill>
                  <a:srgbClr val="7030A0"/>
                </a:solidFill>
                <a:effectLst>
                  <a:outerShdw blurRad="38100" dist="38100" dir="2700000" algn="tl">
                    <a:srgbClr val="000000">
                      <a:alpha val="43137"/>
                    </a:srgbClr>
                  </a:outerShdw>
                </a:effectLst>
              </a:rPr>
              <a:t>Behaviorism</a:t>
            </a:r>
            <a:br>
              <a:rPr lang="en-US" sz="3100" b="1" dirty="0" smtClean="0">
                <a:solidFill>
                  <a:srgbClr val="7030A0"/>
                </a:solidFill>
                <a:effectLst>
                  <a:outerShdw blurRad="38100" dist="38100" dir="2700000" algn="tl">
                    <a:srgbClr val="000000">
                      <a:alpha val="43137"/>
                    </a:srgbClr>
                  </a:outerShdw>
                </a:effectLst>
              </a:rPr>
            </a:br>
            <a:r>
              <a:rPr lang="en-US" sz="2000" dirty="0" smtClean="0"/>
              <a:t>Shaping behavior</a:t>
            </a:r>
            <a:r>
              <a:rPr lang="en-US" sz="2200" b="1" dirty="0" smtClean="0">
                <a:effectLst/>
              </a:rPr>
              <a:t/>
            </a:r>
            <a:br>
              <a:rPr lang="en-US" sz="2200" b="1" dirty="0" smtClean="0">
                <a:effectLst/>
              </a:rPr>
            </a:br>
            <a:r>
              <a:rPr lang="en-US" sz="2200" b="1" dirty="0" smtClean="0">
                <a:effectLst/>
              </a:rPr>
              <a:t/>
            </a:r>
            <a:br>
              <a:rPr lang="en-US" sz="2200" b="1" dirty="0" smtClean="0">
                <a:effectLst/>
              </a:rPr>
            </a:br>
            <a:r>
              <a:rPr lang="en-US" sz="2200" b="1" dirty="0" smtClean="0">
                <a:solidFill>
                  <a:srgbClr val="69676D">
                    <a:satMod val="130000"/>
                  </a:srgbClr>
                </a:solidFill>
                <a:effectLst/>
              </a:rPr>
              <a:t/>
            </a:r>
            <a:br>
              <a:rPr lang="en-US" sz="2200" b="1" dirty="0" smtClean="0">
                <a:solidFill>
                  <a:srgbClr val="69676D">
                    <a:satMod val="130000"/>
                  </a:srgbClr>
                </a:solidFill>
                <a:effectLst/>
              </a:rPr>
            </a:br>
            <a:endParaRPr lang="en-US" sz="2200" b="1" dirty="0">
              <a:effectLst/>
            </a:endParaRPr>
          </a:p>
        </p:txBody>
      </p:sp>
      <p:sp>
        <p:nvSpPr>
          <p:cNvPr id="3" name="Content Placeholder 2"/>
          <p:cNvSpPr>
            <a:spLocks noGrp="1"/>
          </p:cNvSpPr>
          <p:nvPr>
            <p:ph idx="4294967295"/>
          </p:nvPr>
        </p:nvSpPr>
        <p:spPr>
          <a:xfrm>
            <a:off x="6858000" y="2438400"/>
            <a:ext cx="2286000" cy="457200"/>
          </a:xfrm>
        </p:spPr>
        <p:txBody>
          <a:bodyPr>
            <a:normAutofit/>
          </a:bodyPr>
          <a:lstStyle/>
          <a:p>
            <a:pPr marL="82296" indent="0">
              <a:buNone/>
            </a:pPr>
            <a:endParaRPr lang="en-US" sz="1800" dirty="0" smtClean="0"/>
          </a:p>
          <a:p>
            <a:pPr marL="82296" indent="0">
              <a:buNone/>
            </a:pPr>
            <a:endParaRPr lang="en-US" sz="1800" dirty="0" smtClean="0"/>
          </a:p>
          <a:p>
            <a:pPr marL="82296" indent="0">
              <a:buNone/>
            </a:pPr>
            <a:endParaRPr lang="en-US" sz="1800" dirty="0" smtClean="0"/>
          </a:p>
          <a:p>
            <a:pPr marL="82296" indent="0">
              <a:buNone/>
            </a:pPr>
            <a:endParaRPr lang="en-US" sz="1800" dirty="0" smtClean="0"/>
          </a:p>
        </p:txBody>
      </p:sp>
      <p:sp>
        <p:nvSpPr>
          <p:cNvPr id="5" name="TextBox 4"/>
          <p:cNvSpPr txBox="1"/>
          <p:nvPr/>
        </p:nvSpPr>
        <p:spPr>
          <a:xfrm>
            <a:off x="1524000" y="990602"/>
            <a:ext cx="5519268" cy="2062103"/>
          </a:xfrm>
          <a:prstGeom prst="rect">
            <a:avLst/>
          </a:prstGeom>
          <a:noFill/>
        </p:spPr>
        <p:txBody>
          <a:bodyPr wrap="none" rtlCol="0">
            <a:spAutoFit/>
          </a:bodyPr>
          <a:lstStyle/>
          <a:p>
            <a:endParaRPr lang="en-US" sz="2200" dirty="0">
              <a:solidFill>
                <a:srgbClr val="5AA2AE">
                  <a:lumMod val="50000"/>
                </a:srgbClr>
              </a:solidFill>
              <a:ea typeface="+mj-ea"/>
              <a:cs typeface="+mj-cs"/>
            </a:endParaRPr>
          </a:p>
          <a:p>
            <a:pPr marL="342900" indent="-342900"/>
            <a:r>
              <a:rPr lang="en-US" sz="2200" dirty="0">
                <a:solidFill>
                  <a:srgbClr val="7030A0"/>
                </a:solidFill>
                <a:ea typeface="+mj-ea"/>
                <a:cs typeface="+mj-cs"/>
              </a:rPr>
              <a:t>     3 perspectives: </a:t>
            </a:r>
            <a:br>
              <a:rPr lang="en-US" sz="2200" dirty="0">
                <a:solidFill>
                  <a:srgbClr val="7030A0"/>
                </a:solidFill>
                <a:ea typeface="+mj-ea"/>
                <a:cs typeface="+mj-cs"/>
              </a:rPr>
            </a:br>
            <a:r>
              <a:rPr lang="en-US" sz="2200" dirty="0">
                <a:solidFill>
                  <a:srgbClr val="7030A0"/>
                </a:solidFill>
                <a:ea typeface="+mj-ea"/>
                <a:cs typeface="+mj-cs"/>
              </a:rPr>
              <a:t> 	    relationship of mind, brain and body</a:t>
            </a:r>
          </a:p>
          <a:p>
            <a:r>
              <a:rPr lang="en-US" sz="2200" dirty="0">
                <a:solidFill>
                  <a:srgbClr val="7030A0"/>
                </a:solidFill>
                <a:ea typeface="+mj-ea"/>
                <a:cs typeface="+mj-cs"/>
              </a:rPr>
              <a:t> 	    applied engineering</a:t>
            </a:r>
          </a:p>
          <a:p>
            <a:r>
              <a:rPr lang="en-US" sz="2200" dirty="0">
                <a:solidFill>
                  <a:srgbClr val="7030A0"/>
                </a:solidFill>
                <a:ea typeface="+mj-ea"/>
                <a:cs typeface="+mj-cs"/>
              </a:rPr>
              <a:t>	    universe and laws of physics</a:t>
            </a:r>
            <a:r>
              <a:rPr lang="en-US" sz="2200" b="1" dirty="0">
                <a:solidFill>
                  <a:srgbClr val="7030A0"/>
                </a:solidFill>
                <a:ea typeface="+mj-ea"/>
                <a:cs typeface="+mj-cs"/>
              </a:rPr>
              <a:t/>
            </a:r>
            <a:br>
              <a:rPr lang="en-US" sz="2200" b="1" dirty="0">
                <a:solidFill>
                  <a:srgbClr val="7030A0"/>
                </a:solidFill>
                <a:ea typeface="+mj-ea"/>
                <a:cs typeface="+mj-cs"/>
              </a:rPr>
            </a:br>
            <a:endParaRPr lang="en-US" dirty="0">
              <a:solidFill>
                <a:srgbClr val="7030A0"/>
              </a:solidFill>
            </a:endParaRPr>
          </a:p>
        </p:txBody>
      </p:sp>
      <p:sp>
        <p:nvSpPr>
          <p:cNvPr id="7" name="TextBox 6"/>
          <p:cNvSpPr txBox="1"/>
          <p:nvPr/>
        </p:nvSpPr>
        <p:spPr>
          <a:xfrm>
            <a:off x="4800600" y="4572000"/>
            <a:ext cx="152400" cy="369332"/>
          </a:xfrm>
          <a:prstGeom prst="rect">
            <a:avLst/>
          </a:prstGeom>
          <a:noFill/>
        </p:spPr>
        <p:txBody>
          <a:bodyPr wrap="square" rtlCol="0">
            <a:spAutoFit/>
          </a:bodyPr>
          <a:lstStyle/>
          <a:p>
            <a:endParaRPr lang="en-US" dirty="0">
              <a:solidFill>
                <a:prstClr val="black"/>
              </a:solidFill>
            </a:endParaRPr>
          </a:p>
        </p:txBody>
      </p:sp>
      <p:sp>
        <p:nvSpPr>
          <p:cNvPr id="9" name="TextBox 8"/>
          <p:cNvSpPr txBox="1"/>
          <p:nvPr/>
        </p:nvSpPr>
        <p:spPr>
          <a:xfrm>
            <a:off x="1431851" y="5548144"/>
            <a:ext cx="7162800" cy="1384995"/>
          </a:xfrm>
          <a:prstGeom prst="rect">
            <a:avLst/>
          </a:prstGeom>
          <a:noFill/>
        </p:spPr>
        <p:txBody>
          <a:bodyPr wrap="square" rtlCol="0">
            <a:spAutoFit/>
          </a:bodyPr>
          <a:lstStyle/>
          <a:p>
            <a:r>
              <a:rPr lang="en-US" sz="1200" dirty="0" smtClean="0">
                <a:solidFill>
                  <a:prstClr val="black"/>
                </a:solidFill>
              </a:rPr>
              <a:t>Skinner, free </a:t>
            </a:r>
            <a:r>
              <a:rPr lang="en-US" sz="1200" dirty="0">
                <a:solidFill>
                  <a:prstClr val="black"/>
                </a:solidFill>
              </a:rPr>
              <a:t>will: </a:t>
            </a:r>
            <a:r>
              <a:rPr lang="en-US" sz="1200" dirty="0">
                <a:solidFill>
                  <a:prstClr val="black"/>
                </a:solidFill>
                <a:hlinkClick r:id="rId5"/>
              </a:rPr>
              <a:t>https://</a:t>
            </a:r>
            <a:r>
              <a:rPr lang="en-US" sz="1200" dirty="0" smtClean="0">
                <a:solidFill>
                  <a:prstClr val="black"/>
                </a:solidFill>
                <a:hlinkClick r:id="rId5"/>
              </a:rPr>
              <a:t>www.youtube.com/watch?v=rTND_HGrP08</a:t>
            </a:r>
            <a:endParaRPr lang="en-US" sz="1200" dirty="0" smtClean="0">
              <a:solidFill>
                <a:prstClr val="black"/>
              </a:solidFill>
            </a:endParaRPr>
          </a:p>
          <a:p>
            <a:endParaRPr lang="en-US" sz="1200" dirty="0" smtClean="0">
              <a:solidFill>
                <a:prstClr val="black"/>
              </a:solidFill>
            </a:endParaRPr>
          </a:p>
          <a:p>
            <a:r>
              <a:rPr lang="en-US" sz="1200" dirty="0" smtClean="0">
                <a:solidFill>
                  <a:prstClr val="black"/>
                </a:solidFill>
              </a:rPr>
              <a:t>X More </a:t>
            </a:r>
            <a:r>
              <a:rPr lang="en-US" sz="1200" dirty="0">
                <a:solidFill>
                  <a:prstClr val="black"/>
                </a:solidFill>
              </a:rPr>
              <a:t>Skinner experiments videos: </a:t>
            </a:r>
            <a:r>
              <a:rPr lang="en-US" sz="1200" dirty="0">
                <a:solidFill>
                  <a:prstClr val="black"/>
                </a:solidFill>
                <a:hlinkClick r:id="rId6"/>
              </a:rPr>
              <a:t>http://</a:t>
            </a:r>
            <a:r>
              <a:rPr lang="en-US" sz="1200" dirty="0" smtClean="0">
                <a:solidFill>
                  <a:prstClr val="black"/>
                </a:solidFill>
                <a:hlinkClick r:id="rId6"/>
              </a:rPr>
              <a:t>www.youtube.com/channel/HCMAAVrGOuFnc</a:t>
            </a:r>
            <a:endParaRPr lang="en-US" sz="1200" dirty="0" smtClean="0">
              <a:solidFill>
                <a:prstClr val="black"/>
              </a:solidFill>
            </a:endParaRPr>
          </a:p>
          <a:p>
            <a:endParaRPr lang="en-US" sz="1200" dirty="0">
              <a:solidFill>
                <a:prstClr val="black"/>
              </a:solidFill>
            </a:endParaRPr>
          </a:p>
          <a:p>
            <a:r>
              <a:rPr lang="en-US" sz="1200" dirty="0">
                <a:solidFill>
                  <a:prstClr val="black"/>
                </a:solidFill>
              </a:rPr>
              <a:t>Skinner </a:t>
            </a:r>
            <a:r>
              <a:rPr lang="en-US" sz="1200" dirty="0" smtClean="0">
                <a:solidFill>
                  <a:prstClr val="black"/>
                </a:solidFill>
              </a:rPr>
              <a:t>experiments </a:t>
            </a:r>
            <a:r>
              <a:rPr lang="en-US" sz="1200" dirty="0">
                <a:solidFill>
                  <a:prstClr val="black"/>
                </a:solidFill>
              </a:rPr>
              <a:t>on conditioning,  </a:t>
            </a:r>
            <a:r>
              <a:rPr lang="en-US" sz="1200" dirty="0" smtClean="0">
                <a:solidFill>
                  <a:prstClr val="black"/>
                </a:solidFill>
              </a:rPr>
              <a:t>&amp; ‘superstitious belief’</a:t>
            </a:r>
            <a:r>
              <a:rPr lang="en-US" sz="1200" dirty="0" smtClean="0">
                <a:solidFill>
                  <a:srgbClr val="FF0000"/>
                </a:solidFill>
              </a:rPr>
              <a:t> </a:t>
            </a:r>
            <a:r>
              <a:rPr lang="en-US" sz="1200" dirty="0" smtClean="0">
                <a:solidFill>
                  <a:srgbClr val="FF0000"/>
                </a:solidFill>
                <a:hlinkClick r:id="rId7"/>
              </a:rPr>
              <a:t>http</a:t>
            </a:r>
            <a:r>
              <a:rPr lang="en-US" sz="1200" dirty="0">
                <a:solidFill>
                  <a:srgbClr val="FF0000"/>
                </a:solidFill>
                <a:hlinkClick r:id="rId7"/>
              </a:rPr>
              <a:t>://www.youtube.com/watch?v=X6zS7v9nSpo</a:t>
            </a:r>
            <a:endParaRPr lang="en-US" sz="1200" dirty="0">
              <a:solidFill>
                <a:srgbClr val="FF0000"/>
              </a:solidFill>
            </a:endParaRPr>
          </a:p>
          <a:p>
            <a:endParaRPr lang="en-US" sz="1200" dirty="0">
              <a:solidFill>
                <a:prstClr val="black"/>
              </a:solidFill>
            </a:endParaRPr>
          </a:p>
          <a:p>
            <a:endParaRPr lang="en-US" sz="1200" dirty="0">
              <a:solidFill>
                <a:prstClr val="black"/>
              </a:solidFill>
            </a:endParaRPr>
          </a:p>
        </p:txBody>
      </p:sp>
    </p:spTree>
    <p:extLst>
      <p:ext uri="{BB962C8B-B14F-4D97-AF65-F5344CB8AC3E}">
        <p14:creationId xmlns:p14="http://schemas.microsoft.com/office/powerpoint/2010/main" val="3643763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2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pic>
        <p:nvPicPr>
          <p:cNvPr id="4" name="Picture 3" descr="classical-conditioning.jpg"/>
          <p:cNvPicPr>
            <a:picLocks noChangeAspect="1"/>
          </p:cNvPicPr>
          <p:nvPr/>
        </p:nvPicPr>
        <p:blipFill>
          <a:blip r:embed="rId2" cstate="print"/>
          <a:stretch>
            <a:fillRect/>
          </a:stretch>
        </p:blipFill>
        <p:spPr>
          <a:xfrm>
            <a:off x="1676400" y="1937344"/>
            <a:ext cx="4724400" cy="2787056"/>
          </a:xfrm>
          <a:prstGeom prst="rect">
            <a:avLst/>
          </a:prstGeom>
        </p:spPr>
      </p:pic>
      <p:pic>
        <p:nvPicPr>
          <p:cNvPr id="8" name="Picture 7" descr="question.jpeg"/>
          <p:cNvPicPr>
            <a:picLocks noChangeAspect="1"/>
          </p:cNvPicPr>
          <p:nvPr/>
        </p:nvPicPr>
        <p:blipFill>
          <a:blip r:embed="rId3" cstate="print">
            <a:duotone>
              <a:schemeClr val="accent4">
                <a:shade val="45000"/>
                <a:satMod val="135000"/>
              </a:schemeClr>
              <a:prstClr val="white"/>
            </a:duotone>
          </a:blip>
          <a:stretch>
            <a:fillRect/>
          </a:stretch>
        </p:blipFill>
        <p:spPr>
          <a:xfrm>
            <a:off x="7065818" y="4191000"/>
            <a:ext cx="1371600" cy="1371600"/>
          </a:xfrm>
          <a:prstGeom prst="rect">
            <a:avLst/>
          </a:prstGeom>
        </p:spPr>
      </p:pic>
      <p:sp>
        <p:nvSpPr>
          <p:cNvPr id="5" name="Title 4"/>
          <p:cNvSpPr>
            <a:spLocks noGrp="1"/>
          </p:cNvSpPr>
          <p:nvPr>
            <p:ph type="title"/>
          </p:nvPr>
        </p:nvSpPr>
        <p:spPr>
          <a:xfrm>
            <a:off x="1435608" y="274638"/>
            <a:ext cx="5650992" cy="1173162"/>
          </a:xfrm>
        </p:spPr>
        <p:txBody>
          <a:bodyPr>
            <a:normAutofit/>
          </a:bodyPr>
          <a:lstStyle/>
          <a:p>
            <a:r>
              <a:rPr lang="en-US" sz="2800" b="1" dirty="0" smtClean="0"/>
              <a:t>Classical Conditioning</a:t>
            </a:r>
            <a:endParaRPr lang="en-US" sz="2800" b="1" dirty="0"/>
          </a:p>
        </p:txBody>
      </p:sp>
      <p:sp>
        <p:nvSpPr>
          <p:cNvPr id="6" name="Content Placeholder 5"/>
          <p:cNvSpPr>
            <a:spLocks noGrp="1"/>
          </p:cNvSpPr>
          <p:nvPr>
            <p:ph idx="1"/>
          </p:nvPr>
        </p:nvSpPr>
        <p:spPr/>
        <p:txBody>
          <a:bodyPr>
            <a:normAutofit/>
          </a:bodyPr>
          <a:lstStyle/>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p:txBody>
      </p:sp>
      <p:sp>
        <p:nvSpPr>
          <p:cNvPr id="7" name="TextBox 6"/>
          <p:cNvSpPr txBox="1"/>
          <p:nvPr/>
        </p:nvSpPr>
        <p:spPr>
          <a:xfrm>
            <a:off x="1600200" y="4876800"/>
            <a:ext cx="6172200" cy="2185214"/>
          </a:xfrm>
          <a:prstGeom prst="rect">
            <a:avLst/>
          </a:prstGeom>
          <a:noFill/>
        </p:spPr>
        <p:txBody>
          <a:bodyPr wrap="square" rtlCol="0">
            <a:spAutoFit/>
          </a:bodyPr>
          <a:lstStyle/>
          <a:p>
            <a:endParaRPr lang="en-US" dirty="0">
              <a:solidFill>
                <a:prstClr val="black"/>
              </a:solidFill>
            </a:endParaRPr>
          </a:p>
          <a:p>
            <a:r>
              <a:rPr lang="en-US" dirty="0">
                <a:solidFill>
                  <a:prstClr val="black"/>
                </a:solidFill>
              </a:rPr>
              <a:t>from the view of a behaviorist, </a:t>
            </a:r>
          </a:p>
          <a:p>
            <a:r>
              <a:rPr lang="en-US" dirty="0">
                <a:solidFill>
                  <a:prstClr val="black"/>
                </a:solidFill>
              </a:rPr>
              <a:t>How do you think conditioning can effect learning and build memory ? If so, how?  What about social conditioning? </a:t>
            </a:r>
            <a:endParaRPr lang="en-US" dirty="0" smtClean="0">
              <a:solidFill>
                <a:prstClr val="black"/>
              </a:solidFill>
            </a:endParaRPr>
          </a:p>
          <a:p>
            <a:endParaRPr lang="en-US" dirty="0" smtClean="0">
              <a:solidFill>
                <a:prstClr val="black"/>
              </a:solidFill>
            </a:endParaRPr>
          </a:p>
          <a:p>
            <a:r>
              <a:rPr lang="en-US" sz="1400" dirty="0" smtClean="0">
                <a:solidFill>
                  <a:prstClr val="black"/>
                </a:solidFill>
              </a:rPr>
              <a:t>Big </a:t>
            </a:r>
            <a:r>
              <a:rPr lang="en-US" sz="1400" dirty="0">
                <a:solidFill>
                  <a:prstClr val="black"/>
                </a:solidFill>
              </a:rPr>
              <a:t>Bang </a:t>
            </a:r>
            <a:r>
              <a:rPr lang="en-US" sz="1400" dirty="0" smtClean="0">
                <a:solidFill>
                  <a:prstClr val="black"/>
                </a:solidFill>
              </a:rPr>
              <a:t>Theory:  </a:t>
            </a:r>
            <a:r>
              <a:rPr lang="en-US" sz="1400" dirty="0">
                <a:solidFill>
                  <a:prstClr val="black"/>
                </a:solidFill>
                <a:hlinkClick r:id="rId4"/>
              </a:rPr>
              <a:t>https://</a:t>
            </a:r>
            <a:r>
              <a:rPr lang="en-US" sz="1400" dirty="0" smtClean="0">
                <a:solidFill>
                  <a:prstClr val="black"/>
                </a:solidFill>
                <a:hlinkClick r:id="rId4"/>
              </a:rPr>
              <a:t>www.youtube.com/watch?v=qy_mIEnnlF4</a:t>
            </a:r>
            <a:endParaRPr lang="en-US" sz="1400" dirty="0" smtClean="0">
              <a:solidFill>
                <a:prstClr val="black"/>
              </a:solidFill>
            </a:endParaRPr>
          </a:p>
          <a:p>
            <a:endParaRPr lang="en-US" sz="1400" dirty="0">
              <a:solidFill>
                <a:prstClr val="black"/>
              </a:solidFill>
            </a:endParaRPr>
          </a:p>
          <a:p>
            <a:endParaRPr lang="en-US" dirty="0">
              <a:solidFill>
                <a:prstClr val="black"/>
              </a:solidFill>
            </a:endParaRPr>
          </a:p>
        </p:txBody>
      </p:sp>
      <p:sp>
        <p:nvSpPr>
          <p:cNvPr id="9" name="TextBox 8"/>
          <p:cNvSpPr txBox="1"/>
          <p:nvPr/>
        </p:nvSpPr>
        <p:spPr>
          <a:xfrm>
            <a:off x="1524000" y="1143004"/>
            <a:ext cx="6781800" cy="646331"/>
          </a:xfrm>
          <a:prstGeom prst="rect">
            <a:avLst/>
          </a:prstGeom>
          <a:noFill/>
        </p:spPr>
        <p:txBody>
          <a:bodyPr wrap="square" rtlCol="0">
            <a:spAutoFit/>
          </a:bodyPr>
          <a:lstStyle/>
          <a:p>
            <a:pPr>
              <a:buFont typeface="Arial" pitchFamily="34" charset="0"/>
              <a:buChar char="•"/>
            </a:pPr>
            <a:r>
              <a:rPr lang="en-US" dirty="0">
                <a:solidFill>
                  <a:prstClr val="black"/>
                </a:solidFill>
              </a:rPr>
              <a:t> A form of learning</a:t>
            </a:r>
          </a:p>
          <a:p>
            <a:pPr>
              <a:buFont typeface="Arial" pitchFamily="34" charset="0"/>
              <a:buChar char="•"/>
            </a:pPr>
            <a:r>
              <a:rPr lang="en-US" dirty="0">
                <a:solidFill>
                  <a:prstClr val="black"/>
                </a:solidFill>
              </a:rPr>
              <a:t> Creates a change in behavior and  the change results in learning.</a:t>
            </a:r>
          </a:p>
        </p:txBody>
      </p:sp>
    </p:spTree>
    <p:extLst>
      <p:ext uri="{BB962C8B-B14F-4D97-AF65-F5344CB8AC3E}">
        <p14:creationId xmlns:p14="http://schemas.microsoft.com/office/powerpoint/2010/main" val="39951810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A603AB"/>
            </a:gs>
            <a:gs pos="31000">
              <a:srgbClr val="0819FB"/>
            </a:gs>
            <a:gs pos="55000">
              <a:srgbClr val="1A8D48"/>
            </a:gs>
            <a:gs pos="62000">
              <a:srgbClr val="FFFF00"/>
            </a:gs>
            <a:gs pos="73000">
              <a:srgbClr val="EE3F17"/>
            </a:gs>
            <a:gs pos="88000">
              <a:srgbClr val="E81766"/>
            </a:gs>
            <a:gs pos="100000">
              <a:srgbClr val="A603AB"/>
            </a:gs>
          </a:gsLst>
          <a:lin ang="19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27760" y="457200"/>
            <a:ext cx="7406640" cy="1472184"/>
          </a:xfrm>
        </p:spPr>
        <p:txBody>
          <a:bodyPr/>
          <a:lstStyle/>
          <a:p>
            <a:r>
              <a:rPr lang="en-US" dirty="0" smtClean="0"/>
              <a:t> MODELING</a:t>
            </a:r>
            <a:endParaRPr lang="en-US" dirty="0"/>
          </a:p>
        </p:txBody>
      </p:sp>
      <p:sp>
        <p:nvSpPr>
          <p:cNvPr id="5" name="TextBox 4"/>
          <p:cNvSpPr txBox="1"/>
          <p:nvPr/>
        </p:nvSpPr>
        <p:spPr>
          <a:xfrm>
            <a:off x="1333500" y="5105400"/>
            <a:ext cx="7467600" cy="1092607"/>
          </a:xfrm>
          <a:prstGeom prst="rect">
            <a:avLst/>
          </a:prstGeom>
          <a:noFill/>
        </p:spPr>
        <p:txBody>
          <a:bodyPr wrap="square" rtlCol="0">
            <a:spAutoFit/>
          </a:bodyPr>
          <a:lstStyle/>
          <a:p>
            <a:pPr marL="425196" lvl="0" indent="-342900">
              <a:spcBef>
                <a:spcPts val="600"/>
              </a:spcBef>
              <a:buClr>
                <a:schemeClr val="tx2">
                  <a:lumMod val="75000"/>
                </a:schemeClr>
              </a:buClr>
              <a:buSzPct val="80000"/>
              <a:buFont typeface="Wingdings" panose="05000000000000000000" pitchFamily="2" charset="2"/>
              <a:buChar char="q"/>
            </a:pPr>
            <a:r>
              <a:rPr lang="en-US" sz="2000" dirty="0">
                <a:solidFill>
                  <a:prstClr val="black"/>
                </a:solidFill>
              </a:rPr>
              <a:t>To learn by observing what someone else </a:t>
            </a:r>
            <a:r>
              <a:rPr lang="en-US" sz="2000" dirty="0" smtClean="0">
                <a:solidFill>
                  <a:prstClr val="black"/>
                </a:solidFill>
              </a:rPr>
              <a:t>does.</a:t>
            </a:r>
            <a:endParaRPr lang="en-US" sz="2000" dirty="0">
              <a:solidFill>
                <a:prstClr val="black"/>
              </a:solidFill>
            </a:endParaRPr>
          </a:p>
          <a:p>
            <a:pPr marL="425196" lvl="0" indent="-342900">
              <a:spcBef>
                <a:spcPts val="600"/>
              </a:spcBef>
              <a:buClr>
                <a:schemeClr val="tx2">
                  <a:lumMod val="75000"/>
                </a:schemeClr>
              </a:buClr>
              <a:buSzPct val="80000"/>
              <a:buFont typeface="Wingdings" panose="05000000000000000000" pitchFamily="2" charset="2"/>
              <a:buChar char="q"/>
            </a:pPr>
            <a:r>
              <a:rPr lang="en-US" sz="2000" dirty="0" smtClean="0">
                <a:solidFill>
                  <a:prstClr val="black"/>
                </a:solidFill>
              </a:rPr>
              <a:t>When </a:t>
            </a:r>
            <a:r>
              <a:rPr lang="en-US" sz="2000" dirty="0">
                <a:solidFill>
                  <a:prstClr val="black"/>
                </a:solidFill>
              </a:rPr>
              <a:t>a person learns by imitation without any </a:t>
            </a:r>
            <a:r>
              <a:rPr lang="en-US" sz="2000" dirty="0" smtClean="0">
                <a:solidFill>
                  <a:prstClr val="black"/>
                </a:solidFill>
              </a:rPr>
              <a:t>specific </a:t>
            </a:r>
            <a:r>
              <a:rPr lang="en-US" sz="2000" dirty="0">
                <a:solidFill>
                  <a:prstClr val="black"/>
                </a:solidFill>
              </a:rPr>
              <a:t>verbal directions or instruction</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719387"/>
            <a:ext cx="26289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9495" y="950953"/>
            <a:ext cx="17526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611086"/>
            <a:ext cx="2286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9495" y="3201245"/>
            <a:ext cx="2816225" cy="188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72384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356360" y="762000"/>
            <a:ext cx="7498080" cy="1143000"/>
          </a:xfrm>
        </p:spPr>
        <p:txBody>
          <a:bodyPr>
            <a:normAutofit fontScale="90000"/>
          </a:bodyPr>
          <a:lstStyle/>
          <a:p>
            <a:r>
              <a:rPr lang="en-US" sz="2700" b="1" dirty="0" smtClean="0">
                <a:solidFill>
                  <a:srgbClr val="0070C0"/>
                </a:solidFill>
              </a:rPr>
              <a:t>Bobo Doll, </a:t>
            </a:r>
            <a:r>
              <a:rPr lang="en-US" sz="2700" b="1" dirty="0" smtClean="0">
                <a:solidFill>
                  <a:srgbClr val="0070C0"/>
                </a:solidFill>
                <a:effectLst/>
              </a:rPr>
              <a:t>a study of aggression</a:t>
            </a:r>
            <a:r>
              <a:rPr lang="en-US" sz="2700" b="1" dirty="0" smtClean="0">
                <a:solidFill>
                  <a:srgbClr val="0070C0"/>
                </a:solidFill>
              </a:rPr>
              <a:t/>
            </a:r>
            <a:br>
              <a:rPr lang="en-US" sz="2700" b="1" dirty="0" smtClean="0">
                <a:solidFill>
                  <a:srgbClr val="0070C0"/>
                </a:solidFill>
              </a:rPr>
            </a:br>
            <a:r>
              <a:rPr lang="en-US" sz="2700" b="1" dirty="0" smtClean="0">
                <a:solidFill>
                  <a:srgbClr val="0070C0"/>
                </a:solidFill>
                <a:effectLst/>
              </a:rPr>
              <a:t>Alberta Bandura, 1961</a:t>
            </a:r>
            <a:r>
              <a:rPr lang="en-US" sz="2200" b="1" dirty="0" smtClean="0">
                <a:solidFill>
                  <a:srgbClr val="0070C0"/>
                </a:solidFill>
                <a:effectLst/>
              </a:rPr>
              <a:t/>
            </a:r>
            <a:br>
              <a:rPr lang="en-US" sz="2200" b="1" dirty="0" smtClean="0">
                <a:solidFill>
                  <a:srgbClr val="0070C0"/>
                </a:solidFill>
                <a:effectLst/>
              </a:rPr>
            </a:br>
            <a:r>
              <a:rPr lang="en-US" sz="2200" dirty="0" smtClean="0">
                <a:solidFill>
                  <a:srgbClr val="0070C0"/>
                </a:solidFill>
                <a:effectLst/>
              </a:rPr>
              <a:t>Stanford University, Nursery School, </a:t>
            </a:r>
            <a:br>
              <a:rPr lang="en-US" sz="2200" dirty="0" smtClean="0">
                <a:solidFill>
                  <a:srgbClr val="0070C0"/>
                </a:solidFill>
                <a:effectLst/>
              </a:rPr>
            </a:br>
            <a:r>
              <a:rPr lang="en-US" sz="2200" dirty="0" smtClean="0">
                <a:solidFill>
                  <a:srgbClr val="0070C0"/>
                </a:solidFill>
                <a:effectLst/>
              </a:rPr>
              <a:t>72 children from the age of 3 to 6. (Average age:  4.4)</a:t>
            </a:r>
            <a:r>
              <a:rPr lang="en-US" sz="2000" dirty="0" smtClean="0">
                <a:solidFill>
                  <a:srgbClr val="0070C0"/>
                </a:solidFill>
                <a:effectLst/>
              </a:rPr>
              <a:t/>
            </a:r>
            <a:br>
              <a:rPr lang="en-US" sz="2000" dirty="0" smtClean="0">
                <a:solidFill>
                  <a:srgbClr val="0070C0"/>
                </a:solidFill>
                <a:effectLst/>
              </a:rPr>
            </a:br>
            <a:r>
              <a:rPr lang="en-US" sz="2000" dirty="0" smtClean="0">
                <a:solidFill>
                  <a:srgbClr val="0070C0"/>
                </a:solidFill>
                <a:effectLst/>
              </a:rPr>
              <a:t/>
            </a:r>
            <a:br>
              <a:rPr lang="en-US" sz="2000" dirty="0" smtClean="0">
                <a:solidFill>
                  <a:srgbClr val="0070C0"/>
                </a:solidFill>
                <a:effectLst/>
              </a:rPr>
            </a:br>
            <a:endParaRPr lang="en-US" dirty="0">
              <a:solidFill>
                <a:srgbClr val="0070C0"/>
              </a:solidFill>
              <a:effectLst/>
            </a:endParaRPr>
          </a:p>
        </p:txBody>
      </p:sp>
      <p:sp>
        <p:nvSpPr>
          <p:cNvPr id="6" name="Content Placeholder 5"/>
          <p:cNvSpPr>
            <a:spLocks noGrp="1"/>
          </p:cNvSpPr>
          <p:nvPr>
            <p:ph idx="1"/>
          </p:nvPr>
        </p:nvSpPr>
        <p:spPr>
          <a:xfrm>
            <a:off x="1363964" y="2743200"/>
            <a:ext cx="7322836" cy="3962400"/>
          </a:xfrm>
        </p:spPr>
        <p:txBody>
          <a:bodyPr>
            <a:normAutofit fontScale="25000" lnSpcReduction="20000"/>
          </a:bodyPr>
          <a:lstStyle/>
          <a:p>
            <a:pPr marL="82296" indent="0">
              <a:buNone/>
            </a:pPr>
            <a:endParaRPr lang="en-US" sz="1200" dirty="0" smtClean="0"/>
          </a:p>
          <a:p>
            <a:endParaRPr lang="en-US" sz="1200" dirty="0" smtClean="0"/>
          </a:p>
          <a:p>
            <a:endParaRPr lang="en-US" sz="1000" dirty="0" smtClean="0"/>
          </a:p>
          <a:p>
            <a:endParaRPr lang="en-US" sz="1200" dirty="0" smtClean="0"/>
          </a:p>
          <a:p>
            <a:pPr>
              <a:buNone/>
            </a:pPr>
            <a:r>
              <a:rPr lang="en-US" sz="7200" dirty="0" smtClean="0">
                <a:solidFill>
                  <a:srgbClr val="0070C0"/>
                </a:solidFill>
              </a:rPr>
              <a:t>				</a:t>
            </a:r>
          </a:p>
          <a:p>
            <a:pPr>
              <a:buNone/>
            </a:pPr>
            <a:endParaRPr lang="en-US" sz="7200" dirty="0">
              <a:solidFill>
                <a:srgbClr val="0070C0"/>
              </a:solidFill>
            </a:endParaRPr>
          </a:p>
          <a:p>
            <a:pPr>
              <a:buNone/>
            </a:pPr>
            <a:endParaRPr lang="en-US" sz="7200" dirty="0" smtClean="0">
              <a:solidFill>
                <a:srgbClr val="0070C0"/>
              </a:solidFill>
            </a:endParaRPr>
          </a:p>
          <a:p>
            <a:pPr>
              <a:buNone/>
            </a:pPr>
            <a:endParaRPr lang="en-US" sz="7200" dirty="0" smtClean="0">
              <a:solidFill>
                <a:srgbClr val="0070C0"/>
              </a:solidFill>
            </a:endParaRPr>
          </a:p>
          <a:p>
            <a:endParaRPr lang="en-US" sz="4500" dirty="0" smtClean="0">
              <a:solidFill>
                <a:srgbClr val="0070C0"/>
              </a:solidFill>
            </a:endParaRPr>
          </a:p>
          <a:p>
            <a:pPr marL="82296" indent="0">
              <a:buNone/>
            </a:pPr>
            <a:r>
              <a:rPr lang="en-US" sz="9600" dirty="0">
                <a:solidFill>
                  <a:schemeClr val="accent4">
                    <a:lumMod val="50000"/>
                  </a:schemeClr>
                </a:solidFill>
              </a:rPr>
              <a:t>Hypothesis</a:t>
            </a:r>
            <a:r>
              <a:rPr lang="en-US" sz="9600" dirty="0" smtClean="0">
                <a:solidFill>
                  <a:schemeClr val="accent4">
                    <a:lumMod val="50000"/>
                  </a:schemeClr>
                </a:solidFill>
              </a:rPr>
              <a:t>:  social </a:t>
            </a:r>
            <a:r>
              <a:rPr lang="en-US" sz="9600" dirty="0">
                <a:solidFill>
                  <a:schemeClr val="accent4">
                    <a:lumMod val="50000"/>
                  </a:schemeClr>
                </a:solidFill>
              </a:rPr>
              <a:t>behaviors (i.e. aggression) can be acquired by observation and imitation.</a:t>
            </a:r>
          </a:p>
          <a:p>
            <a:endParaRPr lang="en-US" sz="4500" dirty="0" smtClean="0">
              <a:solidFill>
                <a:srgbClr val="0070C0"/>
              </a:solidFill>
            </a:endParaRPr>
          </a:p>
          <a:p>
            <a:endParaRPr lang="en-US" sz="4500" dirty="0">
              <a:solidFill>
                <a:srgbClr val="0070C0"/>
              </a:solidFill>
            </a:endParaRPr>
          </a:p>
          <a:p>
            <a:pPr>
              <a:buNone/>
            </a:pPr>
            <a:endParaRPr lang="en-US" sz="8000" dirty="0">
              <a:solidFill>
                <a:srgbClr val="0070C0"/>
              </a:solidFill>
            </a:endParaRPr>
          </a:p>
          <a:p>
            <a:pPr>
              <a:buNone/>
            </a:pPr>
            <a:r>
              <a:rPr lang="en-US" sz="4800" dirty="0" smtClean="0"/>
              <a:t>experiment </a:t>
            </a:r>
            <a:r>
              <a:rPr lang="en-US" sz="4800" dirty="0"/>
              <a:t>narrated by Albert Bandura : </a:t>
            </a:r>
            <a:r>
              <a:rPr lang="en-US" sz="4800" dirty="0">
                <a:hlinkClick r:id="rId2"/>
              </a:rPr>
              <a:t>http://www.youtube.com/watch?v=Z0iWpSNu3NU</a:t>
            </a:r>
            <a:r>
              <a:rPr lang="en-US" sz="4800" dirty="0"/>
              <a:t>   (5 minute )</a:t>
            </a:r>
          </a:p>
          <a:p>
            <a:pPr>
              <a:buNone/>
            </a:pPr>
            <a:r>
              <a:rPr lang="en-US" sz="4800" dirty="0"/>
              <a:t>BBC commentary which brings in the question if children copy behavior from what they see on TV;  </a:t>
            </a:r>
            <a:r>
              <a:rPr lang="en-US" sz="4800" dirty="0">
                <a:hlinkClick r:id="rId3"/>
              </a:rPr>
              <a:t>http://www.youtube.com/watch?v=zerCK0lRjp8</a:t>
            </a:r>
            <a:endParaRPr lang="en-US" sz="4800" dirty="0"/>
          </a:p>
          <a:p>
            <a:pPr marL="82296" indent="0">
              <a:buNone/>
            </a:pPr>
            <a:r>
              <a:rPr lang="en-US" sz="4800" dirty="0"/>
              <a:t/>
            </a:r>
            <a:br>
              <a:rPr lang="en-US" sz="4800" dirty="0"/>
            </a:br>
            <a:endParaRPr lang="en-US" sz="7200" dirty="0">
              <a:solidFill>
                <a:srgbClr val="0070C0"/>
              </a:solidFill>
            </a:endParaRPr>
          </a:p>
          <a:p>
            <a:endParaRPr lang="en-US" sz="4500" dirty="0" smtClean="0">
              <a:solidFill>
                <a:srgbClr val="0070C0"/>
              </a:solidFill>
            </a:endParaRPr>
          </a:p>
          <a:p>
            <a:endParaRPr lang="en-US" sz="4500" dirty="0">
              <a:solidFill>
                <a:srgbClr val="0070C0"/>
              </a:solidFill>
            </a:endParaRPr>
          </a:p>
          <a:p>
            <a:endParaRPr lang="en-US" sz="4500" dirty="0" smtClean="0">
              <a:solidFill>
                <a:srgbClr val="0070C0"/>
              </a:solidFill>
            </a:endParaRPr>
          </a:p>
          <a:p>
            <a:endParaRPr lang="en-US" sz="1200" dirty="0" smtClean="0"/>
          </a:p>
          <a:p>
            <a:endParaRPr lang="en-US" sz="3500" dirty="0" smtClean="0"/>
          </a:p>
          <a:p>
            <a:endParaRPr lang="en-US" sz="1200" dirty="0" smtClean="0"/>
          </a:p>
          <a:p>
            <a:endParaRPr lang="en-US" sz="1200" dirty="0" smtClean="0"/>
          </a:p>
          <a:p>
            <a:endParaRPr lang="en-US" sz="1200" dirty="0" smtClean="0"/>
          </a:p>
          <a:p>
            <a:endParaRPr lang="en-US" sz="1200" dirty="0" smtClean="0"/>
          </a:p>
          <a:p>
            <a:pPr>
              <a:buNone/>
            </a:pPr>
            <a:endParaRPr lang="en-US" sz="1200" dirty="0"/>
          </a:p>
        </p:txBody>
      </p:sp>
      <p:pic>
        <p:nvPicPr>
          <p:cNvPr id="8" name="Picture 7" descr="doll gun.jpeg"/>
          <p:cNvPicPr>
            <a:picLocks noChangeAspect="1"/>
          </p:cNvPicPr>
          <p:nvPr/>
        </p:nvPicPr>
        <p:blipFill>
          <a:blip r:embed="rId4" cstate="print"/>
          <a:srcRect l="7385" b="24742"/>
          <a:stretch>
            <a:fillRect/>
          </a:stretch>
        </p:blipFill>
        <p:spPr>
          <a:xfrm>
            <a:off x="1066800" y="1818564"/>
            <a:ext cx="4038600" cy="2448636"/>
          </a:xfrm>
          <a:prstGeom prst="rect">
            <a:avLst/>
          </a:prstGeom>
        </p:spPr>
      </p:pic>
      <p:sp>
        <p:nvSpPr>
          <p:cNvPr id="3" name="TextBox 2"/>
          <p:cNvSpPr txBox="1"/>
          <p:nvPr/>
        </p:nvSpPr>
        <p:spPr>
          <a:xfrm>
            <a:off x="5452027" y="2442717"/>
            <a:ext cx="3674789" cy="1200329"/>
          </a:xfrm>
          <a:prstGeom prst="rect">
            <a:avLst/>
          </a:prstGeom>
          <a:noFill/>
        </p:spPr>
        <p:txBody>
          <a:bodyPr wrap="none" rtlCol="0">
            <a:spAutoFit/>
          </a:bodyPr>
          <a:lstStyle/>
          <a:p>
            <a:pPr lvl="0">
              <a:buClr>
                <a:srgbClr val="629DD1"/>
              </a:buClr>
              <a:buNone/>
            </a:pPr>
            <a:r>
              <a:rPr lang="en-US" dirty="0" smtClean="0">
                <a:solidFill>
                  <a:prstClr val="black"/>
                </a:solidFill>
              </a:rPr>
              <a:t>Most people at the time believed </a:t>
            </a:r>
          </a:p>
          <a:p>
            <a:pPr lvl="0">
              <a:buClr>
                <a:srgbClr val="629DD1"/>
              </a:buClr>
              <a:buNone/>
            </a:pPr>
            <a:r>
              <a:rPr lang="en-US" dirty="0">
                <a:solidFill>
                  <a:prstClr val="black"/>
                </a:solidFill>
              </a:rPr>
              <a:t>t</a:t>
            </a:r>
            <a:r>
              <a:rPr lang="en-US" dirty="0" smtClean="0">
                <a:solidFill>
                  <a:prstClr val="black"/>
                </a:solidFill>
              </a:rPr>
              <a:t>hat watching </a:t>
            </a:r>
            <a:r>
              <a:rPr lang="en-US" dirty="0">
                <a:solidFill>
                  <a:prstClr val="black"/>
                </a:solidFill>
              </a:rPr>
              <a:t>violence </a:t>
            </a:r>
            <a:r>
              <a:rPr lang="en-US" dirty="0" smtClean="0">
                <a:solidFill>
                  <a:prstClr val="black"/>
                </a:solidFill>
              </a:rPr>
              <a:t>would reduce</a:t>
            </a:r>
          </a:p>
          <a:p>
            <a:pPr lvl="0">
              <a:buClr>
                <a:srgbClr val="629DD1"/>
              </a:buClr>
              <a:buNone/>
            </a:pPr>
            <a:r>
              <a:rPr lang="en-US" dirty="0" smtClean="0">
                <a:solidFill>
                  <a:prstClr val="black"/>
                </a:solidFill>
              </a:rPr>
              <a:t> </a:t>
            </a:r>
            <a:r>
              <a:rPr lang="en-US" dirty="0">
                <a:solidFill>
                  <a:prstClr val="black"/>
                </a:solidFill>
              </a:rPr>
              <a:t>aggression. </a:t>
            </a:r>
            <a:r>
              <a:rPr lang="en-US" dirty="0" smtClean="0">
                <a:solidFill>
                  <a:prstClr val="black"/>
                </a:solidFill>
              </a:rPr>
              <a:t> It would purge </a:t>
            </a:r>
            <a:r>
              <a:rPr lang="en-US" dirty="0">
                <a:solidFill>
                  <a:prstClr val="black"/>
                </a:solidFill>
              </a:rPr>
              <a:t>us of </a:t>
            </a:r>
            <a:endParaRPr lang="en-US" dirty="0" smtClean="0">
              <a:solidFill>
                <a:prstClr val="black"/>
              </a:solidFill>
            </a:endParaRPr>
          </a:p>
          <a:p>
            <a:pPr lvl="0">
              <a:buClr>
                <a:srgbClr val="629DD1"/>
              </a:buClr>
              <a:buNone/>
            </a:pPr>
            <a:r>
              <a:rPr lang="en-US" dirty="0" smtClean="0">
                <a:solidFill>
                  <a:prstClr val="black"/>
                </a:solidFill>
              </a:rPr>
              <a:t>aggression. It’s cathartic.</a:t>
            </a:r>
            <a:endParaRPr lang="en-US" dirty="0">
              <a:solidFill>
                <a:prstClr val="black"/>
              </a:solidFill>
            </a:endParaRPr>
          </a:p>
        </p:txBody>
      </p:sp>
    </p:spTree>
    <p:extLst>
      <p:ext uri="{BB962C8B-B14F-4D97-AF65-F5344CB8AC3E}">
        <p14:creationId xmlns:p14="http://schemas.microsoft.com/office/powerpoint/2010/main" val="30730220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A603AB"/>
            </a:gs>
            <a:gs pos="31000">
              <a:srgbClr val="0819FB"/>
            </a:gs>
            <a:gs pos="55000">
              <a:srgbClr val="1A8D48"/>
            </a:gs>
            <a:gs pos="62000">
              <a:srgbClr val="FFFF00"/>
            </a:gs>
            <a:gs pos="73000">
              <a:srgbClr val="EE3F17"/>
            </a:gs>
            <a:gs pos="88000">
              <a:srgbClr val="E81766"/>
            </a:gs>
            <a:gs pos="100000">
              <a:srgbClr val="A603AB"/>
            </a:gs>
          </a:gsLst>
          <a:lin ang="19200000" scaled="0"/>
        </a:gradFill>
        <a:effectLst/>
      </p:bgPr>
    </p:bg>
    <p:spTree>
      <p:nvGrpSpPr>
        <p:cNvPr id="1" name=""/>
        <p:cNvGrpSpPr/>
        <p:nvPr/>
      </p:nvGrpSpPr>
      <p:grpSpPr>
        <a:xfrm>
          <a:off x="0" y="0"/>
          <a:ext cx="0" cy="0"/>
          <a:chOff x="0" y="0"/>
          <a:chExt cx="0" cy="0"/>
        </a:xfrm>
      </p:grpSpPr>
      <p:pic>
        <p:nvPicPr>
          <p:cNvPr id="4123" name="Picture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56392">
            <a:off x="4813839" y="5277236"/>
            <a:ext cx="1098837" cy="109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010314" y="533400"/>
            <a:ext cx="7498080" cy="1143000"/>
          </a:xfrm>
        </p:spPr>
        <p:txBody>
          <a:bodyPr>
            <a:normAutofit fontScale="90000"/>
          </a:bodyPr>
          <a:lstStyle/>
          <a:p>
            <a:r>
              <a:rPr lang="en-US" dirty="0" smtClean="0"/>
              <a:t>Bandura Experiment</a:t>
            </a:r>
            <a:br>
              <a:rPr lang="en-US" dirty="0" smtClean="0"/>
            </a:br>
            <a:r>
              <a:rPr lang="en-US" dirty="0" smtClean="0"/>
              <a:t>     Bobo Doll</a:t>
            </a:r>
            <a:endParaRPr lang="en-US" dirty="0"/>
          </a:p>
        </p:txBody>
      </p:sp>
      <p:sp>
        <p:nvSpPr>
          <p:cNvPr id="3" name="Content Placeholder 2"/>
          <p:cNvSpPr>
            <a:spLocks noGrp="1"/>
          </p:cNvSpPr>
          <p:nvPr>
            <p:ph idx="1"/>
          </p:nvPr>
        </p:nvSpPr>
        <p:spPr>
          <a:xfrm>
            <a:off x="990600" y="3353038"/>
            <a:ext cx="8229599" cy="2667000"/>
          </a:xfrm>
        </p:spPr>
        <p:txBody>
          <a:bodyPr/>
          <a:lstStyle/>
          <a:p>
            <a:pPr lvl="0">
              <a:buClr>
                <a:srgbClr val="629DD1"/>
              </a:buClr>
              <a:buNone/>
            </a:pPr>
            <a:r>
              <a:rPr lang="en-US" sz="1800" dirty="0">
                <a:solidFill>
                  <a:srgbClr val="0070C0"/>
                </a:solidFill>
              </a:rPr>
              <a:t> </a:t>
            </a:r>
            <a:r>
              <a:rPr lang="en-US" sz="1800" dirty="0" smtClean="0">
                <a:solidFill>
                  <a:srgbClr val="0070C0"/>
                </a:solidFill>
              </a:rPr>
              <a:t>  </a:t>
            </a:r>
            <a:r>
              <a:rPr lang="en-US" sz="2400" dirty="0" smtClean="0">
                <a:solidFill>
                  <a:srgbClr val="0070C0"/>
                </a:solidFill>
              </a:rPr>
              <a:t>CRITICAL THINKING QUESTIONS</a:t>
            </a:r>
            <a:r>
              <a:rPr lang="en-US" sz="2000" dirty="0" smtClean="0">
                <a:solidFill>
                  <a:srgbClr val="0070C0"/>
                </a:solidFill>
              </a:rPr>
              <a:t>:</a:t>
            </a:r>
            <a:endParaRPr lang="en-US" sz="2000" dirty="0">
              <a:solidFill>
                <a:srgbClr val="0070C0"/>
              </a:solidFill>
            </a:endParaRPr>
          </a:p>
          <a:p>
            <a:pPr>
              <a:buClr>
                <a:srgbClr val="002060"/>
              </a:buClr>
            </a:pPr>
            <a:r>
              <a:rPr lang="en-US" sz="2000" dirty="0">
                <a:solidFill>
                  <a:prstClr val="black"/>
                </a:solidFill>
              </a:rPr>
              <a:t>Does watching other people influence our behavior</a:t>
            </a:r>
            <a:r>
              <a:rPr lang="en-US" sz="2000" dirty="0" smtClean="0">
                <a:solidFill>
                  <a:prstClr val="black"/>
                </a:solidFill>
              </a:rPr>
              <a:t>?  If so, when?</a:t>
            </a:r>
          </a:p>
          <a:p>
            <a:pPr>
              <a:buClr>
                <a:srgbClr val="002060"/>
              </a:buClr>
            </a:pPr>
            <a:r>
              <a:rPr lang="en-US" sz="2000" dirty="0" smtClean="0">
                <a:solidFill>
                  <a:prstClr val="black"/>
                </a:solidFill>
              </a:rPr>
              <a:t>How </a:t>
            </a:r>
            <a:r>
              <a:rPr lang="en-US" sz="2000" dirty="0">
                <a:solidFill>
                  <a:prstClr val="black"/>
                </a:solidFill>
              </a:rPr>
              <a:t>much of what we do </a:t>
            </a:r>
            <a:r>
              <a:rPr lang="en-US" sz="2000" dirty="0" smtClean="0">
                <a:solidFill>
                  <a:prstClr val="black"/>
                </a:solidFill>
              </a:rPr>
              <a:t>&amp; </a:t>
            </a:r>
            <a:r>
              <a:rPr lang="en-US" sz="2000" dirty="0">
                <a:solidFill>
                  <a:prstClr val="black"/>
                </a:solidFill>
              </a:rPr>
              <a:t>feel is </a:t>
            </a:r>
            <a:r>
              <a:rPr lang="en-US" sz="2000" dirty="0" smtClean="0">
                <a:solidFill>
                  <a:prstClr val="black"/>
                </a:solidFill>
              </a:rPr>
              <a:t>learned or modeled from each other? </a:t>
            </a:r>
            <a:endParaRPr lang="en-US" sz="2000" dirty="0">
              <a:solidFill>
                <a:prstClr val="black"/>
              </a:solidFill>
            </a:endParaRPr>
          </a:p>
          <a:p>
            <a:pPr lvl="0">
              <a:buClr>
                <a:srgbClr val="FF0000"/>
              </a:buClr>
              <a:buSzPct val="90000"/>
              <a:buFont typeface="Wingdings" pitchFamily="2" charset="2"/>
              <a:buChar char="ü"/>
            </a:pPr>
            <a:r>
              <a:rPr lang="en-US" sz="2000" dirty="0" smtClean="0">
                <a:solidFill>
                  <a:prstClr val="black"/>
                </a:solidFill>
              </a:rPr>
              <a:t>Would </a:t>
            </a:r>
            <a:r>
              <a:rPr lang="en-US" sz="2000" dirty="0">
                <a:solidFill>
                  <a:prstClr val="black"/>
                </a:solidFill>
              </a:rPr>
              <a:t>the </a:t>
            </a:r>
            <a:r>
              <a:rPr lang="en-US" sz="2000" dirty="0" smtClean="0">
                <a:solidFill>
                  <a:prstClr val="black"/>
                </a:solidFill>
              </a:rPr>
              <a:t>Bobo experiment </a:t>
            </a:r>
            <a:r>
              <a:rPr lang="en-US" sz="2000" dirty="0">
                <a:solidFill>
                  <a:prstClr val="black"/>
                </a:solidFill>
              </a:rPr>
              <a:t>be different if the children were older</a:t>
            </a:r>
            <a:r>
              <a:rPr lang="en-US" sz="2000" dirty="0" smtClean="0">
                <a:solidFill>
                  <a:prstClr val="black"/>
                </a:solidFill>
              </a:rPr>
              <a:t>?</a:t>
            </a:r>
          </a:p>
          <a:p>
            <a:pPr lvl="0">
              <a:buClr>
                <a:srgbClr val="FF0000"/>
              </a:buClr>
              <a:buSzPct val="90000"/>
              <a:buFont typeface="Wingdings" pitchFamily="2" charset="2"/>
              <a:buChar char="ü"/>
            </a:pPr>
            <a:endParaRPr lang="en-US" sz="2000" dirty="0">
              <a:solidFill>
                <a:prstClr val="black"/>
              </a:solidFill>
            </a:endParaRPr>
          </a:p>
          <a:p>
            <a:endParaRPr lang="en-US" dirty="0"/>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0496" y="609600"/>
            <a:ext cx="3528392"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676400" y="1752600"/>
            <a:ext cx="2822824" cy="1600438"/>
          </a:xfrm>
          <a:prstGeom prst="rect">
            <a:avLst/>
          </a:prstGeom>
          <a:noFill/>
        </p:spPr>
        <p:txBody>
          <a:bodyPr wrap="none" rtlCol="0">
            <a:spAutoFit/>
          </a:bodyPr>
          <a:lstStyle/>
          <a:p>
            <a:pPr marL="285750" indent="-285750">
              <a:buFont typeface="Wingdings" panose="05000000000000000000" pitchFamily="2" charset="2"/>
              <a:buChar char="§"/>
            </a:pPr>
            <a:r>
              <a:rPr lang="en-US" sz="2000" dirty="0" smtClean="0"/>
              <a:t>Observational learning</a:t>
            </a:r>
          </a:p>
          <a:p>
            <a:pPr marL="285750" indent="-285750">
              <a:buFont typeface="Wingdings" panose="05000000000000000000" pitchFamily="2" charset="2"/>
              <a:buChar char="§"/>
            </a:pPr>
            <a:r>
              <a:rPr lang="en-US" sz="2000" dirty="0" smtClean="0"/>
              <a:t>Modeling</a:t>
            </a:r>
          </a:p>
          <a:p>
            <a:pPr marL="285750" indent="-285750">
              <a:buFont typeface="Wingdings" panose="05000000000000000000" pitchFamily="2" charset="2"/>
              <a:buChar char="§"/>
            </a:pPr>
            <a:r>
              <a:rPr lang="en-US" sz="2000" dirty="0" smtClean="0"/>
              <a:t>Conformity</a:t>
            </a:r>
          </a:p>
          <a:p>
            <a:pPr marL="285750" indent="-285750">
              <a:buFont typeface="Wingdings" panose="05000000000000000000" pitchFamily="2" charset="2"/>
              <a:buChar char="q"/>
            </a:pPr>
            <a:r>
              <a:rPr lang="en-US" sz="2000" dirty="0" smtClean="0"/>
              <a:t>Done </a:t>
            </a:r>
            <a:r>
              <a:rPr lang="en-US" sz="2000" dirty="0"/>
              <a:t>Unconsciously</a:t>
            </a:r>
          </a:p>
          <a:p>
            <a:pPr marL="285750" indent="-285750">
              <a:buFont typeface="Wingdings" panose="05000000000000000000" pitchFamily="2" charset="2"/>
              <a:buChar char="§"/>
            </a:pPr>
            <a:endParaRPr lang="en-US" dirty="0"/>
          </a:p>
        </p:txBody>
      </p:sp>
      <p:sp>
        <p:nvSpPr>
          <p:cNvPr id="5" name="Rectangle 4"/>
          <p:cNvSpPr/>
          <p:nvPr/>
        </p:nvSpPr>
        <p:spPr>
          <a:xfrm>
            <a:off x="2514600" y="5807362"/>
            <a:ext cx="2286000" cy="1015663"/>
          </a:xfrm>
          <a:prstGeom prst="rect">
            <a:avLst/>
          </a:prstGeom>
        </p:spPr>
        <p:txBody>
          <a:bodyPr>
            <a:spAutoFit/>
          </a:bodyPr>
          <a:lstStyle/>
          <a:p>
            <a:pPr marL="82296" lvl="0">
              <a:spcBef>
                <a:spcPts val="600"/>
              </a:spcBef>
              <a:buClr>
                <a:srgbClr val="002060"/>
              </a:buClr>
              <a:buSzPct val="80000"/>
            </a:pPr>
            <a:r>
              <a:rPr lang="en-US" sz="2000" dirty="0" smtClean="0">
                <a:solidFill>
                  <a:prstClr val="black"/>
                </a:solidFill>
              </a:rPr>
              <a:t>Was </a:t>
            </a:r>
            <a:r>
              <a:rPr lang="en-US" sz="2000" dirty="0">
                <a:solidFill>
                  <a:prstClr val="black"/>
                </a:solidFill>
              </a:rPr>
              <a:t>James Holmes influenced by the Batman movies?</a:t>
            </a:r>
          </a:p>
        </p:txBody>
      </p:sp>
    </p:spTree>
    <p:extLst>
      <p:ext uri="{BB962C8B-B14F-4D97-AF65-F5344CB8AC3E}">
        <p14:creationId xmlns:p14="http://schemas.microsoft.com/office/powerpoint/2010/main" val="35940542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524000"/>
            <a:ext cx="4232627"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981200" y="5257800"/>
            <a:ext cx="6631367" cy="954107"/>
          </a:xfrm>
          <a:prstGeom prst="rect">
            <a:avLst/>
          </a:prstGeom>
          <a:noFill/>
        </p:spPr>
        <p:txBody>
          <a:bodyPr wrap="none" rtlCol="0">
            <a:spAutoFit/>
          </a:bodyPr>
          <a:lstStyle/>
          <a:p>
            <a:r>
              <a:rPr lang="en-US" sz="2800" dirty="0" smtClean="0">
                <a:solidFill>
                  <a:schemeClr val="accent2">
                    <a:lumMod val="50000"/>
                  </a:schemeClr>
                </a:solidFill>
              </a:rPr>
              <a:t>Make a list:</a:t>
            </a:r>
          </a:p>
          <a:p>
            <a:r>
              <a:rPr lang="en-US" sz="2800" dirty="0" smtClean="0">
                <a:solidFill>
                  <a:schemeClr val="accent2">
                    <a:lumMod val="50000"/>
                  </a:schemeClr>
                </a:solidFill>
              </a:rPr>
              <a:t>How many uses can you think of for a chair?</a:t>
            </a:r>
            <a:endParaRPr lang="en-US" sz="2800" dirty="0">
              <a:solidFill>
                <a:schemeClr val="accent2">
                  <a:lumMod val="50000"/>
                </a:schemeClr>
              </a:solidFill>
            </a:endParaRPr>
          </a:p>
        </p:txBody>
      </p:sp>
    </p:spTree>
    <p:extLst>
      <p:ext uri="{BB962C8B-B14F-4D97-AF65-F5344CB8AC3E}">
        <p14:creationId xmlns:p14="http://schemas.microsoft.com/office/powerpoint/2010/main" val="38111177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25000">
              <a:srgbClr val="FF6633"/>
            </a:gs>
            <a:gs pos="50000">
              <a:srgbClr val="FFFF00"/>
            </a:gs>
            <a:gs pos="75000">
              <a:srgbClr val="01A78F"/>
            </a:gs>
            <a:gs pos="100000">
              <a:srgbClr val="3366FF"/>
            </a:gs>
          </a:gsLst>
          <a:lin ang="72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371600" y="457200"/>
            <a:ext cx="7498080" cy="1143000"/>
          </a:xfrm>
        </p:spPr>
        <p:txBody>
          <a:bodyPr>
            <a:normAutofit fontScale="90000"/>
          </a:bodyPr>
          <a:lstStyle/>
          <a:p>
            <a:r>
              <a:rPr lang="en-US" sz="3100" b="1" dirty="0" smtClean="0"/>
              <a:t/>
            </a:r>
            <a:br>
              <a:rPr lang="en-US" sz="3100" b="1" dirty="0" smtClean="0"/>
            </a:br>
            <a:r>
              <a:rPr lang="en-US" sz="3100" b="1" dirty="0" smtClean="0">
                <a:solidFill>
                  <a:srgbClr val="0070C0"/>
                </a:solidFill>
              </a:rPr>
              <a:t>How do we learn?</a:t>
            </a:r>
            <a:r>
              <a:rPr lang="en-US" sz="2800" b="1" dirty="0" smtClean="0">
                <a:solidFill>
                  <a:srgbClr val="0070C0"/>
                </a:solidFill>
              </a:rPr>
              <a:t/>
            </a:r>
            <a:br>
              <a:rPr lang="en-US" sz="2800" b="1" dirty="0" smtClean="0">
                <a:solidFill>
                  <a:srgbClr val="0070C0"/>
                </a:solidFill>
              </a:rPr>
            </a:br>
            <a:r>
              <a:rPr lang="en-US" sz="2800" b="1" dirty="0" smtClean="0">
                <a:solidFill>
                  <a:srgbClr val="0070C0"/>
                </a:solidFill>
              </a:rPr>
              <a:t>	</a:t>
            </a:r>
            <a:r>
              <a:rPr lang="en-US" sz="2700" b="1" dirty="0" smtClean="0">
                <a:solidFill>
                  <a:srgbClr val="0070C0"/>
                </a:solidFill>
              </a:rPr>
              <a:t>Idea Framing and Metaphor</a:t>
            </a:r>
            <a:br>
              <a:rPr lang="en-US" sz="2700" b="1" dirty="0" smtClean="0">
                <a:solidFill>
                  <a:srgbClr val="0070C0"/>
                </a:solidFill>
              </a:rPr>
            </a:br>
            <a:r>
              <a:rPr lang="en-US" sz="2800" b="1" dirty="0" smtClean="0"/>
              <a:t>	</a:t>
            </a:r>
            <a:endParaRPr lang="en-US" sz="2800" b="1" dirty="0"/>
          </a:p>
        </p:txBody>
      </p:sp>
      <p:sp>
        <p:nvSpPr>
          <p:cNvPr id="5" name="TextBox 4"/>
          <p:cNvSpPr txBox="1"/>
          <p:nvPr/>
        </p:nvSpPr>
        <p:spPr>
          <a:xfrm>
            <a:off x="2514600" y="6019800"/>
            <a:ext cx="3295518" cy="461665"/>
          </a:xfrm>
          <a:prstGeom prst="rect">
            <a:avLst/>
          </a:prstGeom>
          <a:noFill/>
        </p:spPr>
        <p:txBody>
          <a:bodyPr wrap="none" rtlCol="0">
            <a:spAutoFit/>
          </a:bodyPr>
          <a:lstStyle/>
          <a:p>
            <a:r>
              <a:rPr lang="en-US" sz="1200" dirty="0" smtClean="0">
                <a:solidFill>
                  <a:prstClr val="black"/>
                </a:solidFill>
                <a:hlinkClick r:id="rId2"/>
              </a:rPr>
              <a:t>http://www.youtube.co m/</a:t>
            </a:r>
            <a:r>
              <a:rPr lang="en-US" sz="1200" dirty="0" err="1" smtClean="0">
                <a:solidFill>
                  <a:prstClr val="black"/>
                </a:solidFill>
                <a:hlinkClick r:id="rId2"/>
              </a:rPr>
              <a:t>watch?v</a:t>
            </a:r>
            <a:r>
              <a:rPr lang="en-US" sz="1200" dirty="0" smtClean="0">
                <a:solidFill>
                  <a:prstClr val="black"/>
                </a:solidFill>
                <a:hlinkClick r:id="rId2"/>
              </a:rPr>
              <a:t>=</a:t>
            </a:r>
            <a:r>
              <a:rPr lang="en-US" sz="1200" dirty="0" err="1" smtClean="0">
                <a:solidFill>
                  <a:prstClr val="black"/>
                </a:solidFill>
                <a:hlinkClick r:id="rId2"/>
              </a:rPr>
              <a:t>S_CWBjyIERY</a:t>
            </a:r>
            <a:endParaRPr lang="en-US" sz="1200" dirty="0" smtClean="0">
              <a:solidFill>
                <a:prstClr val="black"/>
              </a:solidFill>
            </a:endParaRPr>
          </a:p>
          <a:p>
            <a:endParaRPr lang="en-US" sz="1200" dirty="0">
              <a:solidFill>
                <a:prstClr val="black"/>
              </a:solidFill>
            </a:endParaRPr>
          </a:p>
        </p:txBody>
      </p:sp>
      <p:sp>
        <p:nvSpPr>
          <p:cNvPr id="2" name="TextBox 1"/>
          <p:cNvSpPr txBox="1"/>
          <p:nvPr/>
        </p:nvSpPr>
        <p:spPr>
          <a:xfrm>
            <a:off x="1828800" y="2209800"/>
            <a:ext cx="933269" cy="1754326"/>
          </a:xfrm>
          <a:prstGeom prst="rect">
            <a:avLst/>
          </a:prstGeom>
          <a:noFill/>
        </p:spPr>
        <p:txBody>
          <a:bodyPr wrap="none" rtlCol="0">
            <a:spAutoFit/>
          </a:bodyPr>
          <a:lstStyle/>
          <a:p>
            <a:r>
              <a:rPr lang="en-US" dirty="0" smtClean="0">
                <a:solidFill>
                  <a:prstClr val="black"/>
                </a:solidFill>
              </a:rPr>
              <a:t>Schema</a:t>
            </a:r>
          </a:p>
          <a:p>
            <a:r>
              <a:rPr lang="en-US" dirty="0" smtClean="0">
                <a:solidFill>
                  <a:prstClr val="black"/>
                </a:solidFill>
              </a:rPr>
              <a:t>Systems</a:t>
            </a:r>
          </a:p>
          <a:p>
            <a:r>
              <a:rPr lang="en-US" dirty="0" smtClean="0">
                <a:solidFill>
                  <a:prstClr val="black"/>
                </a:solidFill>
              </a:rPr>
              <a:t>Frames</a:t>
            </a:r>
          </a:p>
          <a:p>
            <a:endParaRPr lang="en-US" dirty="0">
              <a:solidFill>
                <a:prstClr val="black"/>
              </a:solidFill>
            </a:endParaRPr>
          </a:p>
          <a:p>
            <a:endParaRPr lang="en-US" dirty="0" smtClean="0">
              <a:solidFill>
                <a:prstClr val="black"/>
              </a:solidFill>
            </a:endParaRPr>
          </a:p>
          <a:p>
            <a:endParaRPr lang="en-US" dirty="0">
              <a:solidFill>
                <a:prstClr val="black"/>
              </a:solidFill>
            </a:endParaRPr>
          </a:p>
        </p:txBody>
      </p:sp>
      <p:sp>
        <p:nvSpPr>
          <p:cNvPr id="6" name="Rectangle 5"/>
          <p:cNvSpPr/>
          <p:nvPr/>
        </p:nvSpPr>
        <p:spPr>
          <a:xfrm>
            <a:off x="1600200" y="3657600"/>
            <a:ext cx="5867400" cy="2031325"/>
          </a:xfrm>
          <a:prstGeom prst="rect">
            <a:avLst/>
          </a:prstGeom>
        </p:spPr>
        <p:txBody>
          <a:bodyPr wrap="square">
            <a:spAutoFit/>
          </a:bodyPr>
          <a:lstStyle/>
          <a:p>
            <a:pPr algn="just"/>
            <a:r>
              <a:rPr lang="en-US" b="1" dirty="0" smtClean="0">
                <a:solidFill>
                  <a:prstClr val="black"/>
                </a:solidFill>
              </a:rPr>
              <a:t>Emotion and memory:</a:t>
            </a:r>
            <a:r>
              <a:rPr lang="en-US" dirty="0" smtClean="0">
                <a:solidFill>
                  <a:prstClr val="black"/>
                </a:solidFill>
              </a:rPr>
              <a:t> </a:t>
            </a:r>
          </a:p>
          <a:p>
            <a:pPr algn="just"/>
            <a:r>
              <a:rPr lang="en-US" dirty="0" smtClean="0">
                <a:solidFill>
                  <a:prstClr val="black"/>
                </a:solidFill>
              </a:rPr>
              <a:t>We don’t just remember something; our memories are colored with emotion.   All of our experiences are influenced by previous experiences through complex loops in the brain's limbic system.</a:t>
            </a:r>
          </a:p>
          <a:p>
            <a:pPr algn="just"/>
            <a:endParaRPr lang="en-US" dirty="0" smtClean="0">
              <a:solidFill>
                <a:prstClr val="black"/>
              </a:solidFill>
            </a:endParaRPr>
          </a:p>
          <a:p>
            <a:pPr algn="just"/>
            <a:r>
              <a:rPr lang="en-US" dirty="0" smtClean="0">
                <a:solidFill>
                  <a:prstClr val="black"/>
                </a:solidFill>
              </a:rPr>
              <a:t>Also referred to as Embodied Learning</a:t>
            </a:r>
            <a:endParaRPr lang="en-US" dirty="0">
              <a:solidFill>
                <a:prstClr val="black"/>
              </a:solidFill>
            </a:endParaRPr>
          </a:p>
        </p:txBody>
      </p:sp>
      <p:pic>
        <p:nvPicPr>
          <p:cNvPr id="7" name="Picture 6" descr="qmark.jpeg"/>
          <p:cNvPicPr>
            <a:picLocks noChangeAspect="1"/>
          </p:cNvPicPr>
          <p:nvPr/>
        </p:nvPicPr>
        <p:blipFill>
          <a:blip r:embed="rId3" cstate="print"/>
          <a:stretch>
            <a:fillRect/>
          </a:stretch>
        </p:blipFill>
        <p:spPr>
          <a:xfrm>
            <a:off x="6705600" y="1905000"/>
            <a:ext cx="1524000" cy="1920240"/>
          </a:xfrm>
          <a:prstGeom prst="rect">
            <a:avLst/>
          </a:prstGeom>
        </p:spPr>
      </p:pic>
      <p:sp>
        <p:nvSpPr>
          <p:cNvPr id="8" name="TextBox 7"/>
          <p:cNvSpPr txBox="1"/>
          <p:nvPr/>
        </p:nvSpPr>
        <p:spPr>
          <a:xfrm>
            <a:off x="1524000" y="6019800"/>
            <a:ext cx="2057400" cy="276999"/>
          </a:xfrm>
          <a:prstGeom prst="rect">
            <a:avLst/>
          </a:prstGeom>
          <a:noFill/>
        </p:spPr>
        <p:txBody>
          <a:bodyPr wrap="square" rtlCol="0">
            <a:spAutoFit/>
          </a:bodyPr>
          <a:lstStyle/>
          <a:p>
            <a:r>
              <a:rPr lang="en-US" sz="1200" dirty="0" smtClean="0">
                <a:solidFill>
                  <a:prstClr val="black"/>
                </a:solidFill>
              </a:rPr>
              <a:t>George </a:t>
            </a:r>
            <a:r>
              <a:rPr lang="en-US" sz="1200" dirty="0" err="1" smtClean="0">
                <a:solidFill>
                  <a:prstClr val="black"/>
                </a:solidFill>
              </a:rPr>
              <a:t>Lakoff</a:t>
            </a:r>
            <a:endParaRPr lang="en-US" sz="1200" dirty="0">
              <a:solidFill>
                <a:prstClr val="black"/>
              </a:solidFill>
            </a:endParaRPr>
          </a:p>
        </p:txBody>
      </p:sp>
    </p:spTree>
    <p:extLst>
      <p:ext uri="{BB962C8B-B14F-4D97-AF65-F5344CB8AC3E}">
        <p14:creationId xmlns:p14="http://schemas.microsoft.com/office/powerpoint/2010/main" val="5304557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999FF"/>
            </a:gs>
            <a:gs pos="53000">
              <a:srgbClr val="D4DEFF"/>
            </a:gs>
            <a:gs pos="83000">
              <a:srgbClr val="D4DEFF"/>
            </a:gs>
            <a:gs pos="100000">
              <a:srgbClr val="96AB94"/>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solidFill>
                  <a:schemeClr val="bg1">
                    <a:lumMod val="50000"/>
                  </a:schemeClr>
                </a:solidFill>
              </a:rPr>
              <a:t>Cognitive metaphors | </a:t>
            </a:r>
            <a:r>
              <a:rPr lang="en-US" sz="2000" b="1" dirty="0" smtClean="0">
                <a:solidFill>
                  <a:schemeClr val="bg1">
                    <a:lumMod val="50000"/>
                  </a:schemeClr>
                </a:solidFill>
              </a:rPr>
              <a:t>conceptual metaphors</a:t>
            </a:r>
            <a:endParaRPr lang="en-US" sz="2000" b="1" dirty="0">
              <a:solidFill>
                <a:schemeClr val="bg1">
                  <a:lumMod val="50000"/>
                </a:schemeClr>
              </a:solidFill>
            </a:endParaRPr>
          </a:p>
        </p:txBody>
      </p:sp>
      <p:sp>
        <p:nvSpPr>
          <p:cNvPr id="3" name="Content Placeholder 2"/>
          <p:cNvSpPr>
            <a:spLocks noGrp="1"/>
          </p:cNvSpPr>
          <p:nvPr>
            <p:ph idx="1"/>
          </p:nvPr>
        </p:nvSpPr>
        <p:spPr>
          <a:xfrm>
            <a:off x="2514600" y="1447800"/>
            <a:ext cx="6419088" cy="4800600"/>
          </a:xfrm>
        </p:spPr>
        <p:txBody>
          <a:bodyPr>
            <a:normAutofit/>
          </a:bodyPr>
          <a:lstStyle/>
          <a:p>
            <a:pPr marL="82296" indent="0">
              <a:buNone/>
            </a:pPr>
            <a:endParaRPr lang="en-US" sz="1800" dirty="0" smtClean="0"/>
          </a:p>
          <a:p>
            <a:pPr marL="82296" indent="0">
              <a:buNone/>
            </a:pPr>
            <a:r>
              <a:rPr lang="en-US" sz="1800" dirty="0" smtClean="0"/>
              <a:t>Stopping by the Woods One Snowy Evening</a:t>
            </a:r>
          </a:p>
          <a:p>
            <a:endParaRPr lang="en-US" sz="1800" dirty="0">
              <a:solidFill>
                <a:srgbClr val="CCCCFF"/>
              </a:solidFill>
            </a:endParaRPr>
          </a:p>
          <a:p>
            <a:pPr marL="82296" indent="0">
              <a:buNone/>
            </a:pPr>
            <a:r>
              <a:rPr lang="en-US" sz="1800" dirty="0"/>
              <a:t>Life is a </a:t>
            </a:r>
            <a:r>
              <a:rPr lang="en-US" sz="1800" dirty="0" smtClean="0"/>
              <a:t>journey</a:t>
            </a:r>
          </a:p>
          <a:p>
            <a:pPr marL="82296" indent="0">
              <a:buNone/>
            </a:pPr>
            <a:endParaRPr lang="en-US" sz="1800" dirty="0">
              <a:solidFill>
                <a:srgbClr val="9999FF"/>
              </a:solidFill>
            </a:endParaRP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85875"/>
            <a:ext cx="186690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59853" y="3962400"/>
            <a:ext cx="3105150" cy="2862322"/>
          </a:xfrm>
          <a:prstGeom prst="rect">
            <a:avLst/>
          </a:prstGeom>
          <a:noFill/>
        </p:spPr>
        <p:txBody>
          <a:bodyPr wrap="square" rtlCol="0">
            <a:spAutoFit/>
          </a:bodyPr>
          <a:lstStyle/>
          <a:p>
            <a:r>
              <a:rPr lang="en-US" dirty="0" smtClean="0">
                <a:solidFill>
                  <a:srgbClr val="ACCBF9">
                    <a:lumMod val="50000"/>
                  </a:srgbClr>
                </a:solidFill>
              </a:rPr>
              <a:t>Like-minded</a:t>
            </a:r>
          </a:p>
          <a:p>
            <a:r>
              <a:rPr lang="en-US" dirty="0" smtClean="0">
                <a:solidFill>
                  <a:srgbClr val="ACCBF9">
                    <a:lumMod val="50000"/>
                  </a:srgbClr>
                </a:solidFill>
              </a:rPr>
              <a:t>Mind over matter</a:t>
            </a:r>
          </a:p>
          <a:p>
            <a:r>
              <a:rPr lang="en-US" dirty="0" smtClean="0">
                <a:solidFill>
                  <a:srgbClr val="ACCBF9">
                    <a:lumMod val="50000"/>
                  </a:srgbClr>
                </a:solidFill>
              </a:rPr>
              <a:t>Are you out of your mind!</a:t>
            </a:r>
          </a:p>
          <a:p>
            <a:r>
              <a:rPr lang="en-US" dirty="0" smtClean="0">
                <a:solidFill>
                  <a:srgbClr val="ACCBF9">
                    <a:lumMod val="50000"/>
                  </a:srgbClr>
                </a:solidFill>
              </a:rPr>
              <a:t>State of mind</a:t>
            </a:r>
          </a:p>
          <a:p>
            <a:r>
              <a:rPr lang="en-US" dirty="0" smtClean="0">
                <a:solidFill>
                  <a:srgbClr val="ACCBF9">
                    <a:lumMod val="50000"/>
                  </a:srgbClr>
                </a:solidFill>
              </a:rPr>
              <a:t>My mind was all over the place</a:t>
            </a:r>
          </a:p>
          <a:p>
            <a:r>
              <a:rPr lang="en-US" dirty="0" smtClean="0">
                <a:solidFill>
                  <a:srgbClr val="ACCBF9">
                    <a:lumMod val="50000"/>
                  </a:srgbClr>
                </a:solidFill>
              </a:rPr>
              <a:t>In over your head</a:t>
            </a:r>
          </a:p>
          <a:p>
            <a:r>
              <a:rPr lang="en-US" dirty="0" smtClean="0">
                <a:solidFill>
                  <a:srgbClr val="ACCBF9">
                    <a:lumMod val="50000"/>
                  </a:srgbClr>
                </a:solidFill>
              </a:rPr>
              <a:t>Warm up to the person</a:t>
            </a:r>
          </a:p>
          <a:p>
            <a:r>
              <a:rPr lang="en-US" dirty="0" smtClean="0">
                <a:solidFill>
                  <a:srgbClr val="ACCBF9">
                    <a:lumMod val="50000"/>
                  </a:srgbClr>
                </a:solidFill>
              </a:rPr>
              <a:t>Warm up to the idea</a:t>
            </a:r>
          </a:p>
          <a:p>
            <a:r>
              <a:rPr lang="en-US" dirty="0" smtClean="0">
                <a:solidFill>
                  <a:srgbClr val="ACCBF9">
                    <a:lumMod val="50000"/>
                  </a:srgbClr>
                </a:solidFill>
              </a:rPr>
              <a:t>Gravitate to ..</a:t>
            </a:r>
          </a:p>
          <a:p>
            <a:endParaRPr lang="en-US" dirty="0">
              <a:solidFill>
                <a:prstClr val="black"/>
              </a:solidFill>
            </a:endParaRPr>
          </a:p>
        </p:txBody>
      </p:sp>
    </p:spTree>
    <p:extLst>
      <p:ext uri="{BB962C8B-B14F-4D97-AF65-F5344CB8AC3E}">
        <p14:creationId xmlns:p14="http://schemas.microsoft.com/office/powerpoint/2010/main" val="25632912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16984" y="848693"/>
            <a:ext cx="4742688" cy="1143000"/>
          </a:xfrm>
        </p:spPr>
        <p:txBody>
          <a:bodyPr>
            <a:normAutofit fontScale="90000"/>
          </a:bodyPr>
          <a:lstStyle/>
          <a:p>
            <a:r>
              <a:rPr lang="en-US" sz="3200" b="1" dirty="0" smtClean="0">
                <a:solidFill>
                  <a:schemeClr val="tx2">
                    <a:lumMod val="60000"/>
                    <a:lumOff val="40000"/>
                  </a:schemeClr>
                </a:solidFill>
                <a:effectLst/>
              </a:rPr>
              <a:t>M</a:t>
            </a:r>
            <a:r>
              <a:rPr lang="en-US" sz="2800" b="1" dirty="0" smtClean="0">
                <a:solidFill>
                  <a:schemeClr val="tx2">
                    <a:lumMod val="60000"/>
                    <a:lumOff val="40000"/>
                  </a:schemeClr>
                </a:solidFill>
                <a:effectLst/>
              </a:rPr>
              <a:t>irror </a:t>
            </a:r>
            <a:r>
              <a:rPr lang="en-US" sz="3200" b="1" dirty="0" smtClean="0">
                <a:solidFill>
                  <a:schemeClr val="tx2">
                    <a:lumMod val="60000"/>
                    <a:lumOff val="40000"/>
                  </a:schemeClr>
                </a:solidFill>
                <a:effectLst/>
              </a:rPr>
              <a:t>N</a:t>
            </a:r>
            <a:r>
              <a:rPr lang="en-US" sz="2800" b="1" dirty="0" smtClean="0">
                <a:solidFill>
                  <a:schemeClr val="tx2">
                    <a:lumMod val="60000"/>
                    <a:lumOff val="40000"/>
                  </a:schemeClr>
                </a:solidFill>
                <a:effectLst/>
              </a:rPr>
              <a:t>eurons</a:t>
            </a:r>
            <a:r>
              <a:rPr lang="en-US" sz="2400" dirty="0" smtClean="0"/>
              <a:t> </a:t>
            </a:r>
            <a:br>
              <a:rPr lang="en-US" sz="2400" dirty="0" smtClean="0"/>
            </a:br>
            <a:r>
              <a:rPr lang="en-US" sz="2000" dirty="0" smtClean="0">
                <a:effectLst/>
              </a:rPr>
              <a:t>a fascinating new area in the early stages of study</a:t>
            </a:r>
            <a:br>
              <a:rPr lang="en-US" sz="2000" dirty="0" smtClean="0">
                <a:effectLst/>
              </a:rPr>
            </a:br>
            <a:r>
              <a:rPr lang="en-US" sz="2000" dirty="0" smtClean="0">
                <a:effectLst/>
              </a:rPr>
              <a:t/>
            </a:r>
            <a:br>
              <a:rPr lang="en-US" sz="2000" dirty="0" smtClean="0">
                <a:effectLst/>
              </a:rPr>
            </a:br>
            <a:r>
              <a:rPr lang="en-US" sz="2000" b="1" dirty="0" smtClean="0">
                <a:effectLst/>
                <a:latin typeface="Felix Titling" pitchFamily="82" charset="0"/>
              </a:rPr>
              <a:t/>
            </a:r>
            <a:br>
              <a:rPr lang="en-US" sz="2000" b="1" dirty="0" smtClean="0">
                <a:effectLst/>
                <a:latin typeface="Felix Titling" pitchFamily="82" charset="0"/>
              </a:rPr>
            </a:br>
            <a:r>
              <a:rPr lang="en-US" sz="2000" b="1" dirty="0" smtClean="0">
                <a:effectLst>
                  <a:outerShdw blurRad="38100" dist="38100" dir="2700000" algn="tl">
                    <a:srgbClr val="000000">
                      <a:alpha val="43137"/>
                    </a:srgbClr>
                  </a:outerShdw>
                </a:effectLst>
                <a:latin typeface="Felix Titling" pitchFamily="82" charset="0"/>
              </a:rPr>
              <a:t> </a:t>
            </a:r>
            <a:r>
              <a:rPr lang="en-US" sz="2000" dirty="0" smtClean="0">
                <a:effectLst/>
                <a:latin typeface="+mn-lt"/>
              </a:rPr>
              <a:t/>
            </a:r>
            <a:br>
              <a:rPr lang="en-US" sz="2000" dirty="0" smtClean="0">
                <a:effectLst/>
                <a:latin typeface="+mn-lt"/>
              </a:rPr>
            </a:br>
            <a:r>
              <a:rPr lang="en-US" sz="2000" dirty="0" smtClean="0">
                <a:effectLst/>
                <a:latin typeface="+mn-lt"/>
              </a:rPr>
              <a:t/>
            </a:r>
            <a:br>
              <a:rPr lang="en-US" sz="2000" dirty="0" smtClean="0">
                <a:effectLst/>
                <a:latin typeface="+mn-lt"/>
              </a:rPr>
            </a:br>
            <a:endParaRPr lang="en-US" sz="2000" dirty="0">
              <a:effectLst/>
              <a:latin typeface="+mn-lt"/>
            </a:endParaRPr>
          </a:p>
        </p:txBody>
      </p:sp>
      <p:sp>
        <p:nvSpPr>
          <p:cNvPr id="3" name="Content Placeholder 2"/>
          <p:cNvSpPr>
            <a:spLocks noGrp="1"/>
          </p:cNvSpPr>
          <p:nvPr>
            <p:ph idx="1"/>
          </p:nvPr>
        </p:nvSpPr>
        <p:spPr>
          <a:xfrm>
            <a:off x="990600" y="3684327"/>
            <a:ext cx="7848600" cy="3733800"/>
          </a:xfrm>
        </p:spPr>
        <p:txBody>
          <a:bodyPr>
            <a:normAutofit/>
          </a:bodyPr>
          <a:lstStyle/>
          <a:p>
            <a:pPr>
              <a:buNone/>
            </a:pPr>
            <a:endParaRPr lang="en-US" sz="3300" dirty="0" smtClean="0"/>
          </a:p>
          <a:p>
            <a:pPr>
              <a:buNone/>
            </a:pPr>
            <a:r>
              <a:rPr lang="en-US" sz="1800" b="1" dirty="0" smtClean="0">
                <a:solidFill>
                  <a:srgbClr val="002060"/>
                </a:solidFill>
                <a:latin typeface="+mj-lt"/>
              </a:rPr>
              <a:t>See Monkey,  See Monkey Do</a:t>
            </a:r>
          </a:p>
          <a:p>
            <a:pPr>
              <a:buNone/>
            </a:pPr>
            <a:r>
              <a:rPr lang="en-US" sz="1200" dirty="0" smtClean="0">
                <a:solidFill>
                  <a:srgbClr val="66CCFF"/>
                </a:solidFill>
                <a:hlinkClick r:id="rId2"/>
              </a:rPr>
              <a:t>http://www.pbs.org/wgbh/nova/education/body/mirror-neurons.html</a:t>
            </a:r>
            <a:endParaRPr lang="en-US" sz="1200" dirty="0" smtClean="0">
              <a:solidFill>
                <a:srgbClr val="66CCFF"/>
              </a:solidFill>
            </a:endParaRPr>
          </a:p>
          <a:p>
            <a:pPr>
              <a:buNone/>
            </a:pPr>
            <a:r>
              <a:rPr lang="en-US" sz="1800" b="1" dirty="0" smtClean="0">
                <a:solidFill>
                  <a:srgbClr val="002060"/>
                </a:solidFill>
              </a:rPr>
              <a:t>Mirror Neurons and Intention</a:t>
            </a:r>
          </a:p>
          <a:p>
            <a:pPr>
              <a:buNone/>
            </a:pPr>
            <a:r>
              <a:rPr lang="en-US" sz="1200" dirty="0" smtClean="0">
                <a:hlinkClick r:id="rId3"/>
              </a:rPr>
              <a:t>http://www.youtube.com/watch?v=Tq1-ZxV9Dc4</a:t>
            </a:r>
            <a:endParaRPr lang="en-US" sz="1200" dirty="0" smtClean="0"/>
          </a:p>
          <a:p>
            <a:pPr>
              <a:buNone/>
            </a:pPr>
            <a:r>
              <a:rPr lang="en-US" sz="1600" dirty="0" smtClean="0"/>
              <a:t>&gt;&gt;&gt; Did he prime me to want water,  or were my mirror neurons imitating him?</a:t>
            </a:r>
            <a:endParaRPr lang="en-US" sz="1400" dirty="0" smtClean="0">
              <a:solidFill>
                <a:schemeClr val="tx2">
                  <a:lumMod val="60000"/>
                  <a:lumOff val="40000"/>
                </a:schemeClr>
              </a:solidFill>
            </a:endParaRPr>
          </a:p>
          <a:p>
            <a:pPr>
              <a:buNone/>
            </a:pPr>
            <a:r>
              <a:rPr lang="en-US" sz="1400" dirty="0" smtClean="0">
                <a:solidFill>
                  <a:schemeClr val="tx2">
                    <a:lumMod val="60000"/>
                    <a:lumOff val="40000"/>
                  </a:schemeClr>
                </a:solidFill>
              </a:rPr>
              <a:t>Podcasters, Stuff You Should Know explain mirror neurons:  </a:t>
            </a:r>
          </a:p>
          <a:p>
            <a:pPr>
              <a:buNone/>
            </a:pPr>
            <a:r>
              <a:rPr lang="en-US" sz="1000" dirty="0" smtClean="0">
                <a:hlinkClick r:id="rId4"/>
              </a:rPr>
              <a:t>http://science.discovery.com/tv-shows/stuff-you-should-know/videos/stuff-you-should-know-mirror-neurons.htm</a:t>
            </a:r>
            <a:endParaRPr lang="en-US" sz="1000" dirty="0" smtClean="0"/>
          </a:p>
          <a:p>
            <a:pPr>
              <a:buNone/>
            </a:pPr>
            <a:endParaRPr lang="en-US" sz="1200" dirty="0" smtClean="0"/>
          </a:p>
          <a:p>
            <a:pPr>
              <a:buNone/>
            </a:pPr>
            <a:endParaRPr lang="en-US" sz="2000" dirty="0" smtClean="0"/>
          </a:p>
          <a:p>
            <a:pPr>
              <a:buNone/>
            </a:pPr>
            <a:endParaRPr lang="en-US" sz="2000" dirty="0"/>
          </a:p>
        </p:txBody>
      </p:sp>
      <p:pic>
        <p:nvPicPr>
          <p:cNvPr id="1026" name="Picture 2" descr="https://encrypted-tbn0.gstatic.com/images?q=tbn:ANd9GcTUo3Fa5urSBABsWd45trIEgWFFX3Y2pXL2Tm71lYaM_RReWN7K"/>
          <p:cNvPicPr>
            <a:picLocks noChangeAspect="1" noChangeArrowheads="1"/>
          </p:cNvPicPr>
          <p:nvPr/>
        </p:nvPicPr>
        <p:blipFill>
          <a:blip r:embed="rId5" cstate="print"/>
          <a:srcRect/>
          <a:stretch>
            <a:fillRect/>
          </a:stretch>
        </p:blipFill>
        <p:spPr bwMode="auto">
          <a:xfrm>
            <a:off x="5562600" y="2743200"/>
            <a:ext cx="3390446" cy="1905000"/>
          </a:xfrm>
          <a:prstGeom prst="rect">
            <a:avLst/>
          </a:prstGeom>
          <a:noFill/>
        </p:spPr>
      </p:pic>
      <p:pic>
        <p:nvPicPr>
          <p:cNvPr id="1028" name="Picture 4" descr="https://encrypted-tbn3.gstatic.com/images?q=tbn:ANd9GcTmaTw3B0Xjg_2OMEIR_e2i5aXqG-Fhb6ucpXWf-vWRki2aOBYx"/>
          <p:cNvPicPr>
            <a:picLocks noChangeAspect="1" noChangeArrowheads="1"/>
          </p:cNvPicPr>
          <p:nvPr/>
        </p:nvPicPr>
        <p:blipFill>
          <a:blip r:embed="rId6" cstate="print"/>
          <a:srcRect l="5890" t="12387" r="5890"/>
          <a:stretch>
            <a:fillRect/>
          </a:stretch>
        </p:blipFill>
        <p:spPr bwMode="auto">
          <a:xfrm>
            <a:off x="1447800" y="304800"/>
            <a:ext cx="2362200" cy="1115393"/>
          </a:xfrm>
          <a:prstGeom prst="rect">
            <a:avLst/>
          </a:prstGeom>
          <a:noFill/>
        </p:spPr>
      </p:pic>
      <p:sp>
        <p:nvSpPr>
          <p:cNvPr id="6" name="TextBox 5"/>
          <p:cNvSpPr txBox="1"/>
          <p:nvPr/>
        </p:nvSpPr>
        <p:spPr>
          <a:xfrm>
            <a:off x="1295400" y="1676400"/>
            <a:ext cx="7543800" cy="923330"/>
          </a:xfrm>
          <a:prstGeom prst="rect">
            <a:avLst/>
          </a:prstGeom>
          <a:noFill/>
          <a:ln w="25400" cmpd="dbl">
            <a:solidFill>
              <a:srgbClr val="7030A0"/>
            </a:solidFill>
          </a:ln>
        </p:spPr>
        <p:txBody>
          <a:bodyPr wrap="square" rtlCol="0" anchor="ctr" anchorCtr="0">
            <a:spAutoFit/>
          </a:bodyPr>
          <a:lstStyle/>
          <a:p>
            <a:r>
              <a:rPr lang="en-US" dirty="0" smtClean="0">
                <a:solidFill>
                  <a:prstClr val="black"/>
                </a:solidFill>
              </a:rPr>
              <a:t> Mirror neurons do not mean these neurons have a Theory of Mind/empathy</a:t>
            </a:r>
          </a:p>
          <a:p>
            <a:pPr>
              <a:buFont typeface="Arial" pitchFamily="34" charset="0"/>
              <a:buChar char="•"/>
            </a:pPr>
            <a:r>
              <a:rPr lang="en-US" dirty="0" smtClean="0">
                <a:solidFill>
                  <a:prstClr val="black"/>
                </a:solidFill>
              </a:rPr>
              <a:t>One theory is mirror neurons merely facilitate learning through imitation</a:t>
            </a:r>
          </a:p>
          <a:p>
            <a:pPr>
              <a:buFont typeface="Arial" pitchFamily="34" charset="0"/>
              <a:buChar char="•"/>
            </a:pPr>
            <a:r>
              <a:rPr lang="en-US" dirty="0" smtClean="0">
                <a:solidFill>
                  <a:prstClr val="black"/>
                </a:solidFill>
              </a:rPr>
              <a:t> The TPJ is not part of the mirror neuron network  (Rebecca Saxe research)</a:t>
            </a:r>
            <a:endParaRPr lang="en-US" dirty="0">
              <a:solidFill>
                <a:prstClr val="black"/>
              </a:solidFill>
            </a:endParaRPr>
          </a:p>
        </p:txBody>
      </p:sp>
      <p:sp>
        <p:nvSpPr>
          <p:cNvPr id="4" name="Rectangle 3"/>
          <p:cNvSpPr/>
          <p:nvPr/>
        </p:nvSpPr>
        <p:spPr>
          <a:xfrm>
            <a:off x="1377950" y="2926447"/>
            <a:ext cx="2286000" cy="646331"/>
          </a:xfrm>
          <a:prstGeom prst="rect">
            <a:avLst/>
          </a:prstGeom>
        </p:spPr>
        <p:txBody>
          <a:bodyPr>
            <a:spAutoFit/>
          </a:bodyPr>
          <a:lstStyle/>
          <a:p>
            <a:pPr marL="365760" lvl="0" indent="-283464">
              <a:spcBef>
                <a:spcPts val="600"/>
              </a:spcBef>
              <a:buClr>
                <a:srgbClr val="629DD1"/>
              </a:buClr>
              <a:buSzPct val="80000"/>
            </a:pPr>
            <a:r>
              <a:rPr lang="en-US" b="1" dirty="0">
                <a:solidFill>
                  <a:srgbClr val="002060"/>
                </a:solidFill>
              </a:rPr>
              <a:t>Why do we cry at the movies?</a:t>
            </a:r>
          </a:p>
        </p:txBody>
      </p:sp>
    </p:spTree>
    <p:extLst>
      <p:ext uri="{BB962C8B-B14F-4D97-AF65-F5344CB8AC3E}">
        <p14:creationId xmlns:p14="http://schemas.microsoft.com/office/powerpoint/2010/main" val="2963379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pic>
        <p:nvPicPr>
          <p:cNvPr id="8" name="Picture 7" descr="thinker blue.jpeg"/>
          <p:cNvPicPr>
            <a:picLocks noChangeAspect="1"/>
          </p:cNvPicPr>
          <p:nvPr/>
        </p:nvPicPr>
        <p:blipFill>
          <a:blip r:embed="rId3" cstate="print"/>
          <a:stretch>
            <a:fillRect/>
          </a:stretch>
        </p:blipFill>
        <p:spPr>
          <a:xfrm>
            <a:off x="762000" y="1143000"/>
            <a:ext cx="2528343" cy="1676401"/>
          </a:xfrm>
          <a:prstGeom prst="rect">
            <a:avLst/>
          </a:prstGeom>
        </p:spPr>
      </p:pic>
      <p:sp>
        <p:nvSpPr>
          <p:cNvPr id="4" name="Title 3"/>
          <p:cNvSpPr>
            <a:spLocks noGrp="1"/>
          </p:cNvSpPr>
          <p:nvPr>
            <p:ph type="title"/>
          </p:nvPr>
        </p:nvSpPr>
        <p:spPr>
          <a:xfrm>
            <a:off x="1368829" y="381000"/>
            <a:ext cx="7498080" cy="1143000"/>
          </a:xfrm>
        </p:spPr>
        <p:txBody>
          <a:bodyPr>
            <a:normAutofit/>
          </a:bodyPr>
          <a:lstStyle/>
          <a:p>
            <a:r>
              <a:rPr lang="en-US" sz="3200" dirty="0" smtClean="0">
                <a:solidFill>
                  <a:srgbClr val="7030A0"/>
                </a:solidFill>
              </a:rPr>
              <a:t>TWO SYSTEMS:</a:t>
            </a:r>
            <a:br>
              <a:rPr lang="en-US" sz="3200" dirty="0" smtClean="0">
                <a:solidFill>
                  <a:srgbClr val="7030A0"/>
                </a:solidFill>
              </a:rPr>
            </a:br>
            <a:endParaRPr lang="en-US" sz="3200" dirty="0">
              <a:solidFill>
                <a:srgbClr val="7030A0"/>
              </a:solidFill>
            </a:endParaRPr>
          </a:p>
        </p:txBody>
      </p:sp>
      <p:sp>
        <p:nvSpPr>
          <p:cNvPr id="5" name="Content Placeholder 4"/>
          <p:cNvSpPr>
            <a:spLocks noGrp="1"/>
          </p:cNvSpPr>
          <p:nvPr>
            <p:ph idx="1"/>
          </p:nvPr>
        </p:nvSpPr>
        <p:spPr>
          <a:xfrm>
            <a:off x="1905000" y="990600"/>
            <a:ext cx="7543800" cy="2057400"/>
          </a:xfrm>
        </p:spPr>
        <p:txBody>
          <a:bodyPr>
            <a:normAutofit/>
          </a:bodyPr>
          <a:lstStyle/>
          <a:p>
            <a:endParaRPr lang="en-US" sz="3600" dirty="0" smtClean="0"/>
          </a:p>
          <a:p>
            <a:pPr>
              <a:buNone/>
            </a:pPr>
            <a:endParaRPr lang="en-US" sz="2400" dirty="0" smtClean="0"/>
          </a:p>
          <a:p>
            <a:pPr>
              <a:buNone/>
            </a:pPr>
            <a:endParaRPr lang="en-US" sz="2400" dirty="0" smtClean="0"/>
          </a:p>
        </p:txBody>
      </p:sp>
      <p:pic>
        <p:nvPicPr>
          <p:cNvPr id="7" name="Picture 6" descr="thinker.jpeg"/>
          <p:cNvPicPr>
            <a:picLocks noChangeAspect="1"/>
          </p:cNvPicPr>
          <p:nvPr/>
        </p:nvPicPr>
        <p:blipFill>
          <a:blip r:embed="rId4" cstate="print"/>
          <a:stretch>
            <a:fillRect/>
          </a:stretch>
        </p:blipFill>
        <p:spPr>
          <a:xfrm>
            <a:off x="7056120" y="3487289"/>
            <a:ext cx="1554480" cy="2075311"/>
          </a:xfrm>
          <a:prstGeom prst="rect">
            <a:avLst/>
          </a:prstGeom>
        </p:spPr>
      </p:pic>
      <p:sp>
        <p:nvSpPr>
          <p:cNvPr id="9" name="TextBox 8"/>
          <p:cNvSpPr txBox="1"/>
          <p:nvPr/>
        </p:nvSpPr>
        <p:spPr>
          <a:xfrm>
            <a:off x="1333500" y="3034929"/>
            <a:ext cx="7467600" cy="1446550"/>
          </a:xfrm>
          <a:prstGeom prst="rect">
            <a:avLst/>
          </a:prstGeom>
          <a:noFill/>
        </p:spPr>
        <p:txBody>
          <a:bodyPr wrap="square" rtlCol="0">
            <a:spAutoFit/>
          </a:bodyPr>
          <a:lstStyle/>
          <a:p>
            <a:r>
              <a:rPr lang="en-US" sz="2400" dirty="0">
                <a:solidFill>
                  <a:srgbClr val="7030A0"/>
                </a:solidFill>
              </a:rPr>
              <a:t>Daniel Kahneman | Psychologist | Nobel in Economics</a:t>
            </a:r>
          </a:p>
          <a:p>
            <a:pPr lvl="1"/>
            <a:r>
              <a:rPr lang="en-US" sz="2400" dirty="0">
                <a:solidFill>
                  <a:srgbClr val="7030A0"/>
                </a:solidFill>
              </a:rPr>
              <a:t>Two Systems</a:t>
            </a:r>
          </a:p>
          <a:p>
            <a:pPr lvl="2"/>
            <a:r>
              <a:rPr lang="en-US" sz="2000" dirty="0">
                <a:solidFill>
                  <a:srgbClr val="7030A0"/>
                </a:solidFill>
              </a:rPr>
              <a:t>System One</a:t>
            </a:r>
          </a:p>
          <a:p>
            <a:pPr lvl="2"/>
            <a:r>
              <a:rPr lang="en-US" sz="2000" dirty="0">
                <a:solidFill>
                  <a:srgbClr val="7030A0"/>
                </a:solidFill>
              </a:rPr>
              <a:t>System Two</a:t>
            </a:r>
          </a:p>
        </p:txBody>
      </p:sp>
      <p:sp>
        <p:nvSpPr>
          <p:cNvPr id="10" name="TextBox 9"/>
          <p:cNvSpPr txBox="1"/>
          <p:nvPr/>
        </p:nvSpPr>
        <p:spPr>
          <a:xfrm>
            <a:off x="914400" y="4953000"/>
            <a:ext cx="8153400" cy="1631216"/>
          </a:xfrm>
          <a:prstGeom prst="rect">
            <a:avLst/>
          </a:prstGeom>
          <a:noFill/>
        </p:spPr>
        <p:txBody>
          <a:bodyPr wrap="square" rtlCol="0">
            <a:spAutoFit/>
          </a:bodyPr>
          <a:lstStyle/>
          <a:p>
            <a:r>
              <a:rPr lang="en-US" sz="2000" dirty="0">
                <a:solidFill>
                  <a:srgbClr val="0070C0"/>
                </a:solidFill>
              </a:rPr>
              <a:t>   </a:t>
            </a:r>
            <a:r>
              <a:rPr lang="en-US" sz="2000" dirty="0" smtClean="0">
                <a:solidFill>
                  <a:srgbClr val="0070C0"/>
                </a:solidFill>
              </a:rPr>
              <a:t> </a:t>
            </a:r>
            <a:r>
              <a:rPr lang="en-US" sz="2000" b="1" dirty="0">
                <a:solidFill>
                  <a:srgbClr val="002060"/>
                </a:solidFill>
              </a:rPr>
              <a:t>&gt;&gt;  </a:t>
            </a:r>
            <a:r>
              <a:rPr lang="en-US" sz="2000" b="1" dirty="0" smtClean="0">
                <a:solidFill>
                  <a:srgbClr val="002060"/>
                </a:solidFill>
              </a:rPr>
              <a:t>A little experiment </a:t>
            </a:r>
            <a:r>
              <a:rPr lang="en-US" sz="2000" b="1" dirty="0">
                <a:solidFill>
                  <a:srgbClr val="002060"/>
                </a:solidFill>
              </a:rPr>
              <a:t>in how your mind works</a:t>
            </a:r>
            <a:r>
              <a:rPr lang="en-US" sz="2000" b="1" dirty="0" smtClean="0">
                <a:solidFill>
                  <a:srgbClr val="002060"/>
                </a:solidFill>
              </a:rPr>
              <a:t>:</a:t>
            </a:r>
          </a:p>
          <a:p>
            <a:endParaRPr lang="en-US" sz="2000" b="1" dirty="0">
              <a:solidFill>
                <a:srgbClr val="002060"/>
              </a:solidFill>
            </a:endParaRPr>
          </a:p>
          <a:p>
            <a:r>
              <a:rPr lang="en-US" sz="2000" dirty="0">
                <a:solidFill>
                  <a:srgbClr val="002060"/>
                </a:solidFill>
              </a:rPr>
              <a:t>    </a:t>
            </a:r>
            <a:r>
              <a:rPr lang="en-US" sz="2000" b="1" dirty="0">
                <a:solidFill>
                  <a:srgbClr val="002060"/>
                </a:solidFill>
              </a:rPr>
              <a:t>Q:  If a bat and a ball cost $1.10 </a:t>
            </a:r>
            <a:endParaRPr lang="en-US" sz="2000" b="1" dirty="0" smtClean="0">
              <a:solidFill>
                <a:srgbClr val="002060"/>
              </a:solidFill>
            </a:endParaRPr>
          </a:p>
          <a:p>
            <a:r>
              <a:rPr lang="en-US" sz="2000" b="1" dirty="0">
                <a:solidFill>
                  <a:srgbClr val="002060"/>
                </a:solidFill>
              </a:rPr>
              <a:t> </a:t>
            </a:r>
            <a:r>
              <a:rPr lang="en-US" sz="2000" b="1" dirty="0" smtClean="0">
                <a:solidFill>
                  <a:srgbClr val="002060"/>
                </a:solidFill>
              </a:rPr>
              <a:t>         and </a:t>
            </a:r>
            <a:r>
              <a:rPr lang="en-US" sz="2000" b="1" dirty="0">
                <a:solidFill>
                  <a:srgbClr val="002060"/>
                </a:solidFill>
              </a:rPr>
              <a:t>the bat is $1.00 more than </a:t>
            </a:r>
            <a:r>
              <a:rPr lang="en-US" sz="2000" b="1" dirty="0" smtClean="0">
                <a:solidFill>
                  <a:srgbClr val="002060"/>
                </a:solidFill>
              </a:rPr>
              <a:t>the </a:t>
            </a:r>
            <a:r>
              <a:rPr lang="en-US" sz="2000" b="1" dirty="0">
                <a:solidFill>
                  <a:srgbClr val="002060"/>
                </a:solidFill>
              </a:rPr>
              <a:t>ball,  </a:t>
            </a:r>
            <a:endParaRPr lang="en-US" sz="2000" b="1" dirty="0" smtClean="0">
              <a:solidFill>
                <a:srgbClr val="002060"/>
              </a:solidFill>
            </a:endParaRPr>
          </a:p>
          <a:p>
            <a:r>
              <a:rPr lang="en-US" sz="2000" b="1" dirty="0">
                <a:solidFill>
                  <a:srgbClr val="002060"/>
                </a:solidFill>
              </a:rPr>
              <a:t> </a:t>
            </a:r>
            <a:r>
              <a:rPr lang="en-US" sz="2000" b="1" dirty="0" smtClean="0">
                <a:solidFill>
                  <a:srgbClr val="002060"/>
                </a:solidFill>
              </a:rPr>
              <a:t>         how </a:t>
            </a:r>
            <a:r>
              <a:rPr lang="en-US" sz="2000" b="1" dirty="0">
                <a:solidFill>
                  <a:srgbClr val="002060"/>
                </a:solidFill>
              </a:rPr>
              <a:t>much does the ball cost?</a:t>
            </a:r>
          </a:p>
        </p:txBody>
      </p:sp>
    </p:spTree>
    <p:extLst>
      <p:ext uri="{BB962C8B-B14F-4D97-AF65-F5344CB8AC3E}">
        <p14:creationId xmlns:p14="http://schemas.microsoft.com/office/powerpoint/2010/main" val="1662128193"/>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Dual Processing</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sz="2400" dirty="0">
                <a:solidFill>
                  <a:srgbClr val="7030A0"/>
                </a:solidFill>
                <a:effectLst>
                  <a:outerShdw blurRad="50000" dist="30000" dir="5400000" algn="tl" rotWithShape="0">
                    <a:srgbClr val="000000">
                      <a:alpha val="30000"/>
                    </a:srgbClr>
                  </a:outerShdw>
                </a:effectLst>
              </a:rPr>
              <a:t>Thinking Fast, Thinking </a:t>
            </a:r>
            <a:r>
              <a:rPr lang="en-US" sz="2400" dirty="0" smtClean="0">
                <a:solidFill>
                  <a:srgbClr val="7030A0"/>
                </a:solidFill>
                <a:effectLst>
                  <a:outerShdw blurRad="50000" dist="30000" dir="5400000" algn="tl" rotWithShape="0">
                    <a:srgbClr val="000000">
                      <a:alpha val="30000"/>
                    </a:srgbClr>
                  </a:outerShdw>
                </a:effectLst>
              </a:rPr>
              <a:t>Slow</a:t>
            </a:r>
          </a:p>
          <a:p>
            <a:pPr>
              <a:buFont typeface="Wingdings" panose="05000000000000000000" pitchFamily="2" charset="2"/>
              <a:buChar char="q"/>
            </a:pPr>
            <a:r>
              <a:rPr lang="en-US" sz="2400" dirty="0" smtClean="0">
                <a:solidFill>
                  <a:srgbClr val="7030A0"/>
                </a:solidFill>
                <a:effectLst>
                  <a:outerShdw blurRad="50000" dist="30000" dir="5400000" algn="tl" rotWithShape="0">
                    <a:srgbClr val="000000">
                      <a:alpha val="30000"/>
                    </a:srgbClr>
                  </a:outerShdw>
                </a:effectLst>
              </a:rPr>
              <a:t>System One, System Two</a:t>
            </a:r>
          </a:p>
          <a:p>
            <a:pPr>
              <a:buFont typeface="Wingdings" panose="05000000000000000000" pitchFamily="2" charset="2"/>
              <a:buChar char="q"/>
            </a:pPr>
            <a:r>
              <a:rPr lang="en-US" sz="2400" dirty="0" smtClean="0">
                <a:solidFill>
                  <a:srgbClr val="7030A0"/>
                </a:solidFill>
                <a:effectLst>
                  <a:outerShdw blurRad="50000" dist="30000" dir="5400000" algn="tl" rotWithShape="0">
                    <a:srgbClr val="000000">
                      <a:alpha val="30000"/>
                    </a:srgbClr>
                  </a:outerShdw>
                </a:effectLst>
              </a:rPr>
              <a:t>Implicit, Explicit</a:t>
            </a:r>
          </a:p>
          <a:p>
            <a:endParaRPr lang="en-US" sz="2400" dirty="0">
              <a:solidFill>
                <a:srgbClr val="7030A0"/>
              </a:solidFill>
              <a:effectLst>
                <a:outerShdw blurRad="50000" dist="30000" dir="5400000" algn="tl" rotWithShape="0">
                  <a:srgbClr val="000000">
                    <a:alpha val="30000"/>
                  </a:srgbClr>
                </a:outerShdw>
              </a:effectLst>
            </a:endParaRPr>
          </a:p>
          <a:p>
            <a:pPr marL="82296" indent="0">
              <a:buNone/>
            </a:pPr>
            <a:r>
              <a:rPr lang="en-US" sz="2400" dirty="0" smtClean="0">
                <a:solidFill>
                  <a:srgbClr val="7030A0"/>
                </a:solidFill>
                <a:effectLst>
                  <a:outerShdw blurRad="50000" dist="30000" dir="5400000" algn="tl" rotWithShape="0">
                    <a:srgbClr val="000000">
                      <a:alpha val="30000"/>
                    </a:srgbClr>
                  </a:outerShdw>
                </a:effectLst>
              </a:rPr>
              <a:t>System One | Implicit</a:t>
            </a:r>
          </a:p>
          <a:p>
            <a:pPr>
              <a:buFont typeface="Arial" panose="020B0604020202020204" pitchFamily="34" charset="0"/>
              <a:buChar char="•"/>
            </a:pPr>
            <a:r>
              <a:rPr lang="en-US" sz="2400" dirty="0" smtClean="0">
                <a:solidFill>
                  <a:srgbClr val="7030A0"/>
                </a:solidFill>
                <a:effectLst>
                  <a:outerShdw blurRad="50000" dist="30000" dir="5400000" algn="tl" rotWithShape="0">
                    <a:srgbClr val="000000">
                      <a:alpha val="30000"/>
                    </a:srgbClr>
                  </a:outerShdw>
                </a:effectLst>
              </a:rPr>
              <a:t>Fast, quick, efficient, automatic, unconscious</a:t>
            </a:r>
          </a:p>
          <a:p>
            <a:pPr marL="82296" indent="0">
              <a:buNone/>
            </a:pPr>
            <a:endParaRPr lang="en-US" sz="2400" dirty="0" smtClean="0">
              <a:solidFill>
                <a:srgbClr val="7030A0"/>
              </a:solidFill>
              <a:effectLst>
                <a:outerShdw blurRad="50000" dist="30000" dir="5400000" algn="tl" rotWithShape="0">
                  <a:srgbClr val="000000">
                    <a:alpha val="30000"/>
                  </a:srgbClr>
                </a:outerShdw>
              </a:effectLst>
            </a:endParaRPr>
          </a:p>
          <a:p>
            <a:pPr marL="82296" indent="0">
              <a:buNone/>
            </a:pPr>
            <a:r>
              <a:rPr lang="en-US" sz="2400" dirty="0" smtClean="0">
                <a:solidFill>
                  <a:srgbClr val="7030A0"/>
                </a:solidFill>
                <a:effectLst>
                  <a:outerShdw blurRad="50000" dist="30000" dir="5400000" algn="tl" rotWithShape="0">
                    <a:srgbClr val="000000">
                      <a:alpha val="30000"/>
                    </a:srgbClr>
                  </a:outerShdw>
                </a:effectLst>
              </a:rPr>
              <a:t>System Two | Explicit</a:t>
            </a:r>
          </a:p>
          <a:p>
            <a:pPr>
              <a:buFont typeface="Arial" panose="020B0604020202020204" pitchFamily="34" charset="0"/>
              <a:buChar char="•"/>
            </a:pPr>
            <a:r>
              <a:rPr lang="en-US" sz="2400" dirty="0" smtClean="0">
                <a:solidFill>
                  <a:srgbClr val="7030A0"/>
                </a:solidFill>
                <a:effectLst>
                  <a:outerShdw blurRad="50000" dist="30000" dir="5400000" algn="tl" rotWithShape="0">
                    <a:srgbClr val="000000">
                      <a:alpha val="30000"/>
                    </a:srgbClr>
                  </a:outerShdw>
                </a:effectLst>
              </a:rPr>
              <a:t>Laborious, slow, analytic, conscious working memory</a:t>
            </a:r>
            <a:endParaRPr lang="en-US" sz="2400" dirty="0" smtClean="0">
              <a:solidFill>
                <a:srgbClr val="7030A0"/>
              </a:solidFill>
            </a:endParaRPr>
          </a:p>
          <a:p>
            <a:pPr>
              <a:buFont typeface="Arial" panose="020B0604020202020204" pitchFamily="34" charset="0"/>
              <a:buChar char="•"/>
            </a:pPr>
            <a:endParaRPr lang="en-US" sz="2400" dirty="0">
              <a:solidFill>
                <a:srgbClr val="7030A0"/>
              </a:solidFill>
              <a:effectLst>
                <a:outerShdw blurRad="50000" dist="30000" dir="5400000" algn="tl" rotWithShape="0">
                  <a:srgbClr val="000000">
                    <a:alpha val="30000"/>
                  </a:srgbClr>
                </a:outerShdw>
              </a:effectLst>
            </a:endParaRPr>
          </a:p>
        </p:txBody>
      </p:sp>
    </p:spTree>
    <p:extLst>
      <p:ext uri="{BB962C8B-B14F-4D97-AF65-F5344CB8AC3E}">
        <p14:creationId xmlns:p14="http://schemas.microsoft.com/office/powerpoint/2010/main" val="8656398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r>
              <a:rPr lang="en-US" sz="4000" dirty="0" smtClean="0"/>
              <a:t>NEURONS: The Location of Memory</a:t>
            </a:r>
            <a:r>
              <a:rPr lang="en-US" dirty="0"/>
              <a:t/>
            </a:r>
            <a:br>
              <a:rPr lang="en-US" dirty="0"/>
            </a:br>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679" b="3970"/>
          <a:stretch/>
        </p:blipFill>
        <p:spPr bwMode="auto">
          <a:xfrm>
            <a:off x="619125" y="1031358"/>
            <a:ext cx="3733800" cy="1860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655434"/>
            <a:ext cx="4153223" cy="2290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416423" y="1166529"/>
            <a:ext cx="4476589" cy="2169825"/>
          </a:xfrm>
          <a:prstGeom prst="rect">
            <a:avLst/>
          </a:prstGeom>
          <a:noFill/>
        </p:spPr>
        <p:txBody>
          <a:bodyPr wrap="square" rtlCol="0">
            <a:spAutoFit/>
          </a:bodyPr>
          <a:lstStyle/>
          <a:p>
            <a:pPr marL="342900" indent="-342900">
              <a:lnSpc>
                <a:spcPct val="150000"/>
              </a:lnSpc>
              <a:buFont typeface="+mj-lt"/>
              <a:buAutoNum type="arabicPeriod"/>
            </a:pPr>
            <a:r>
              <a:rPr lang="en-US" u="sng" dirty="0">
                <a:solidFill>
                  <a:srgbClr val="ACCBF9">
                    <a:lumMod val="50000"/>
                  </a:srgbClr>
                </a:solidFill>
              </a:rPr>
              <a:t>Memories  are Physical:  </a:t>
            </a:r>
            <a:r>
              <a:rPr lang="en-US" dirty="0">
                <a:solidFill>
                  <a:srgbClr val="ACCBF9">
                    <a:lumMod val="50000"/>
                  </a:srgbClr>
                </a:solidFill>
              </a:rPr>
              <a:t>Not conceptual</a:t>
            </a:r>
          </a:p>
          <a:p>
            <a:pPr marL="342900" indent="-342900">
              <a:lnSpc>
                <a:spcPct val="150000"/>
              </a:lnSpc>
              <a:buFont typeface="+mj-lt"/>
              <a:buAutoNum type="arabicPeriod"/>
            </a:pPr>
            <a:r>
              <a:rPr lang="en-US" dirty="0">
                <a:solidFill>
                  <a:srgbClr val="ACCBF9">
                    <a:lumMod val="50000"/>
                  </a:srgbClr>
                </a:solidFill>
              </a:rPr>
              <a:t>A memory (engrams) can’t be erased </a:t>
            </a:r>
          </a:p>
          <a:p>
            <a:pPr marL="342900" indent="-342900">
              <a:lnSpc>
                <a:spcPct val="150000"/>
              </a:lnSpc>
              <a:buFont typeface="+mj-lt"/>
              <a:buAutoNum type="arabicPeriod"/>
            </a:pPr>
            <a:r>
              <a:rPr lang="en-US" dirty="0">
                <a:solidFill>
                  <a:srgbClr val="ACCBF9">
                    <a:lumMod val="50000"/>
                  </a:srgbClr>
                </a:solidFill>
              </a:rPr>
              <a:t>A gene controls the formation of memories </a:t>
            </a:r>
          </a:p>
          <a:p>
            <a:pPr marL="342900" indent="-342900">
              <a:lnSpc>
                <a:spcPct val="150000"/>
              </a:lnSpc>
              <a:buFont typeface="+mj-lt"/>
              <a:buAutoNum type="arabicPeriod"/>
            </a:pPr>
            <a:r>
              <a:rPr lang="en-US" dirty="0">
                <a:solidFill>
                  <a:srgbClr val="ACCBF9">
                    <a:lumMod val="50000"/>
                  </a:srgbClr>
                </a:solidFill>
              </a:rPr>
              <a:t>MIT named </a:t>
            </a:r>
            <a:r>
              <a:rPr lang="en-US" dirty="0" smtClean="0">
                <a:solidFill>
                  <a:srgbClr val="ACCBF9">
                    <a:lumMod val="50000"/>
                  </a:srgbClr>
                </a:solidFill>
              </a:rPr>
              <a:t>the gene </a:t>
            </a:r>
            <a:r>
              <a:rPr lang="en-US" dirty="0">
                <a:solidFill>
                  <a:srgbClr val="ACCBF9">
                    <a:lumMod val="50000"/>
                  </a:srgbClr>
                </a:solidFill>
              </a:rPr>
              <a:t>Npas4</a:t>
            </a:r>
          </a:p>
        </p:txBody>
      </p:sp>
      <p:sp>
        <p:nvSpPr>
          <p:cNvPr id="4" name="TextBox 3"/>
          <p:cNvSpPr txBox="1"/>
          <p:nvPr/>
        </p:nvSpPr>
        <p:spPr>
          <a:xfrm>
            <a:off x="768202" y="2945063"/>
            <a:ext cx="4680096" cy="830997"/>
          </a:xfrm>
          <a:prstGeom prst="rect">
            <a:avLst/>
          </a:prstGeom>
          <a:noFill/>
        </p:spPr>
        <p:txBody>
          <a:bodyPr wrap="square" rtlCol="0">
            <a:spAutoFit/>
          </a:bodyPr>
          <a:lstStyle/>
          <a:p>
            <a:r>
              <a:rPr lang="en-US" sz="1600" dirty="0">
                <a:solidFill>
                  <a:prstClr val="black"/>
                </a:solidFill>
              </a:rPr>
              <a:t>     Neurons in the Hippocampus</a:t>
            </a:r>
          </a:p>
          <a:p>
            <a:r>
              <a:rPr lang="en-US" sz="1600" dirty="0">
                <a:solidFill>
                  <a:prstClr val="black"/>
                </a:solidFill>
              </a:rPr>
              <a:t>     Using </a:t>
            </a:r>
            <a:r>
              <a:rPr lang="en-US" sz="1600" dirty="0" err="1" smtClean="0">
                <a:solidFill>
                  <a:prstClr val="black"/>
                </a:solidFill>
              </a:rPr>
              <a:t>Optogenetics</a:t>
            </a:r>
            <a:r>
              <a:rPr lang="en-US" sz="1600" dirty="0" smtClean="0">
                <a:solidFill>
                  <a:prstClr val="black"/>
                </a:solidFill>
              </a:rPr>
              <a:t> </a:t>
            </a:r>
          </a:p>
          <a:p>
            <a:r>
              <a:rPr lang="en-US" sz="1600" dirty="0">
                <a:solidFill>
                  <a:prstClr val="black"/>
                </a:solidFill>
              </a:rPr>
              <a:t> </a:t>
            </a:r>
            <a:r>
              <a:rPr lang="en-US" sz="1600" dirty="0" smtClean="0">
                <a:solidFill>
                  <a:prstClr val="black"/>
                </a:solidFill>
              </a:rPr>
              <a:t>    (light is used to control neurons)</a:t>
            </a:r>
            <a:endParaRPr lang="en-US" sz="1600" dirty="0">
              <a:solidFill>
                <a:prstClr val="black"/>
              </a:solidFill>
            </a:endParaRPr>
          </a:p>
        </p:txBody>
      </p:sp>
      <p:sp>
        <p:nvSpPr>
          <p:cNvPr id="5" name="Rectangle 4"/>
          <p:cNvSpPr/>
          <p:nvPr/>
        </p:nvSpPr>
        <p:spPr>
          <a:xfrm>
            <a:off x="1219200" y="4339150"/>
            <a:ext cx="2533650" cy="923330"/>
          </a:xfrm>
          <a:prstGeom prst="rect">
            <a:avLst/>
          </a:prstGeom>
        </p:spPr>
        <p:txBody>
          <a:bodyPr wrap="square">
            <a:spAutoFit/>
          </a:bodyPr>
          <a:lstStyle/>
          <a:p>
            <a:pPr>
              <a:lnSpc>
                <a:spcPct val="150000"/>
              </a:lnSpc>
            </a:pPr>
            <a:r>
              <a:rPr lang="en-US" dirty="0">
                <a:solidFill>
                  <a:srgbClr val="ACCBF9">
                    <a:lumMod val="50000"/>
                  </a:srgbClr>
                </a:solidFill>
              </a:rPr>
              <a:t>Without the gene, we cannot form memories</a:t>
            </a:r>
          </a:p>
        </p:txBody>
      </p:sp>
      <p:sp>
        <p:nvSpPr>
          <p:cNvPr id="6" name="TextBox 5"/>
          <p:cNvSpPr txBox="1"/>
          <p:nvPr/>
        </p:nvSpPr>
        <p:spPr>
          <a:xfrm>
            <a:off x="1066802" y="6255381"/>
            <a:ext cx="7988595" cy="338554"/>
          </a:xfrm>
          <a:prstGeom prst="rect">
            <a:avLst/>
          </a:prstGeom>
          <a:noFill/>
        </p:spPr>
        <p:txBody>
          <a:bodyPr wrap="square" rtlCol="0">
            <a:spAutoFit/>
          </a:bodyPr>
          <a:lstStyle/>
          <a:p>
            <a:r>
              <a:rPr lang="en-US" sz="1600" dirty="0">
                <a:solidFill>
                  <a:prstClr val="black">
                    <a:lumMod val="95000"/>
                    <a:lumOff val="5000"/>
                  </a:prstClr>
                </a:solidFill>
              </a:rPr>
              <a:t>Center for Neural Circuit Genetics at the  </a:t>
            </a:r>
            <a:r>
              <a:rPr lang="en-US" sz="1600" dirty="0" err="1">
                <a:solidFill>
                  <a:prstClr val="black">
                    <a:lumMod val="95000"/>
                    <a:lumOff val="5000"/>
                  </a:prstClr>
                </a:solidFill>
              </a:rPr>
              <a:t>Picower</a:t>
            </a:r>
            <a:r>
              <a:rPr lang="en-US" sz="1600" dirty="0">
                <a:solidFill>
                  <a:prstClr val="black">
                    <a:lumMod val="95000"/>
                    <a:lumOff val="5000"/>
                  </a:prstClr>
                </a:solidFill>
              </a:rPr>
              <a:t> Institute for Learning and Memory at MIT</a:t>
            </a:r>
          </a:p>
        </p:txBody>
      </p:sp>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6316" r="27336"/>
          <a:stretch/>
        </p:blipFill>
        <p:spPr bwMode="auto">
          <a:xfrm>
            <a:off x="7631420" y="2535638"/>
            <a:ext cx="1512580" cy="1803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48294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gs>
            <a:gs pos="25000">
              <a:srgbClr val="FF6633"/>
            </a:gs>
            <a:gs pos="50000">
              <a:srgbClr val="FFFF00"/>
            </a:gs>
            <a:gs pos="75000">
              <a:srgbClr val="01A78F"/>
            </a:gs>
            <a:gs pos="100000">
              <a:srgbClr val="3366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685800"/>
            <a:ext cx="7498080" cy="4648200"/>
          </a:xfrm>
        </p:spPr>
        <p:txBody>
          <a:bodyPr>
            <a:normAutofit/>
          </a:bodyPr>
          <a:lstStyle/>
          <a:p>
            <a:r>
              <a:rPr lang="en-US" sz="2800" dirty="0" smtClean="0"/>
              <a:t>Implicit Memory </a:t>
            </a:r>
            <a:r>
              <a:rPr lang="en-US" sz="2400" dirty="0" smtClean="0"/>
              <a:t>|explicit memory</a:t>
            </a:r>
            <a:br>
              <a:rPr lang="en-US" sz="2400" dirty="0" smtClean="0"/>
            </a:br>
            <a:r>
              <a:rPr lang="en-US" sz="2400" dirty="0" smtClean="0"/>
              <a:t/>
            </a:r>
            <a:br>
              <a:rPr lang="en-US" sz="2400" dirty="0" smtClean="0"/>
            </a:br>
            <a:r>
              <a:rPr lang="en-US" sz="2400" dirty="0" smtClean="0"/>
              <a:t>Short term memory and Working Memory</a:t>
            </a:r>
            <a:br>
              <a:rPr lang="en-US" sz="2400" dirty="0" smtClean="0"/>
            </a:br>
            <a:r>
              <a:rPr lang="en-US" sz="2400" dirty="0" smtClean="0"/>
              <a:t>Long term memory</a:t>
            </a:r>
            <a:br>
              <a:rPr lang="en-US" sz="2400" dirty="0" smtClean="0"/>
            </a:br>
            <a:r>
              <a:rPr lang="en-US" sz="2400" dirty="0" smtClean="0"/>
              <a:t>   Procedural</a:t>
            </a:r>
            <a:br>
              <a:rPr lang="en-US" sz="2400" dirty="0" smtClean="0"/>
            </a:br>
            <a:r>
              <a:rPr lang="en-US" sz="2400" dirty="0" smtClean="0"/>
              <a:t>   muscle memory</a:t>
            </a:r>
            <a:br>
              <a:rPr lang="en-US" sz="2400" dirty="0" smtClean="0"/>
            </a:br>
            <a:r>
              <a:rPr lang="en-US" sz="2400" dirty="0" smtClean="0"/>
              <a:t/>
            </a:r>
            <a:br>
              <a:rPr lang="en-US" sz="2400" dirty="0" smtClean="0"/>
            </a:br>
            <a:r>
              <a:rPr lang="en-US" sz="2400" dirty="0" smtClean="0"/>
              <a:t>Thalamus</a:t>
            </a:r>
            <a:br>
              <a:rPr lang="en-US" sz="2400" dirty="0" smtClean="0"/>
            </a:br>
            <a:r>
              <a:rPr lang="en-US" sz="2400" dirty="0" smtClean="0"/>
              <a:t>Hippocampus</a:t>
            </a:r>
            <a:br>
              <a:rPr lang="en-US" sz="2400" dirty="0" smtClean="0"/>
            </a:br>
            <a:endParaRPr lang="en-US" sz="2400" dirty="0"/>
          </a:p>
        </p:txBody>
      </p:sp>
    </p:spTree>
    <p:extLst>
      <p:ext uri="{BB962C8B-B14F-4D97-AF65-F5344CB8AC3E}">
        <p14:creationId xmlns:p14="http://schemas.microsoft.com/office/powerpoint/2010/main" val="29356808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6000">
              <a:srgbClr val="A603AB"/>
            </a:gs>
            <a:gs pos="24000">
              <a:srgbClr val="0819FB"/>
            </a:gs>
            <a:gs pos="42000">
              <a:srgbClr val="1A8D48"/>
            </a:gs>
            <a:gs pos="60000">
              <a:srgbClr val="FFFF00"/>
            </a:gs>
            <a:gs pos="69000">
              <a:srgbClr val="EE3F17"/>
            </a:gs>
            <a:gs pos="85000">
              <a:srgbClr val="E81766"/>
            </a:gs>
            <a:gs pos="98000">
              <a:srgbClr val="A603AB"/>
            </a:gs>
          </a:gsLst>
          <a:lin ang="4800000" scaled="0"/>
          <a:tileRect l="-100000" t="-10000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accent2">
                    <a:lumMod val="75000"/>
                  </a:schemeClr>
                </a:solidFill>
              </a:rPr>
              <a:t>MEMORY</a:t>
            </a:r>
            <a:endParaRPr lang="en-US" dirty="0">
              <a:solidFill>
                <a:schemeClr val="accent2">
                  <a:lumMod val="75000"/>
                </a:schemeClr>
              </a:solidFill>
            </a:endParaRPr>
          </a:p>
        </p:txBody>
      </p:sp>
      <p:sp>
        <p:nvSpPr>
          <p:cNvPr id="7" name="Content Placeholder 6"/>
          <p:cNvSpPr>
            <a:spLocks noGrp="1"/>
          </p:cNvSpPr>
          <p:nvPr>
            <p:ph idx="1"/>
          </p:nvPr>
        </p:nvSpPr>
        <p:spPr>
          <a:xfrm>
            <a:off x="1371600" y="1371600"/>
            <a:ext cx="7498080" cy="4800600"/>
          </a:xfrm>
        </p:spPr>
        <p:txBody>
          <a:bodyPr/>
          <a:lstStyle/>
          <a:p>
            <a:pPr marL="82296" indent="0">
              <a:buNone/>
            </a:pPr>
            <a:r>
              <a:rPr lang="en-US" sz="2800" b="1" dirty="0">
                <a:solidFill>
                  <a:schemeClr val="accent2">
                    <a:lumMod val="75000"/>
                  </a:schemeClr>
                </a:solidFill>
              </a:rPr>
              <a:t>Stages of memory</a:t>
            </a:r>
          </a:p>
          <a:p>
            <a:pPr>
              <a:spcBef>
                <a:spcPts val="0"/>
              </a:spcBef>
              <a:buFont typeface="Wingdings" panose="05000000000000000000" pitchFamily="2" charset="2"/>
              <a:buChar char="§"/>
            </a:pPr>
            <a:r>
              <a:rPr lang="en-US" sz="2000" dirty="0" smtClean="0"/>
              <a:t> Encoding</a:t>
            </a:r>
            <a:endParaRPr lang="en-US" sz="2000" dirty="0"/>
          </a:p>
          <a:p>
            <a:pPr>
              <a:spcBef>
                <a:spcPts val="0"/>
              </a:spcBef>
              <a:buFont typeface="Wingdings" panose="05000000000000000000" pitchFamily="2" charset="2"/>
              <a:buChar char="§"/>
            </a:pPr>
            <a:r>
              <a:rPr lang="en-US" sz="2000" dirty="0"/>
              <a:t> S</a:t>
            </a:r>
            <a:r>
              <a:rPr lang="en-US" sz="2000" dirty="0" smtClean="0"/>
              <a:t>torage</a:t>
            </a:r>
            <a:endParaRPr lang="en-US" sz="2000" dirty="0"/>
          </a:p>
          <a:p>
            <a:pPr>
              <a:spcBef>
                <a:spcPts val="0"/>
              </a:spcBef>
              <a:buFont typeface="Wingdings" panose="05000000000000000000" pitchFamily="2" charset="2"/>
              <a:buChar char="§"/>
            </a:pPr>
            <a:r>
              <a:rPr lang="en-US" sz="2000" dirty="0"/>
              <a:t> R</a:t>
            </a:r>
            <a:r>
              <a:rPr lang="en-US" sz="2000" dirty="0" smtClean="0"/>
              <a:t>etrieval</a:t>
            </a:r>
            <a:endParaRPr lang="en-US" sz="2000" dirty="0"/>
          </a:p>
          <a:p>
            <a:pPr marL="82296" indent="0">
              <a:buNone/>
            </a:pPr>
            <a:r>
              <a:rPr lang="en-US" sz="2400" b="1" dirty="0" smtClean="0">
                <a:solidFill>
                  <a:schemeClr val="accent2">
                    <a:lumMod val="75000"/>
                  </a:schemeClr>
                </a:solidFill>
              </a:rPr>
              <a:t>Kinds </a:t>
            </a:r>
            <a:r>
              <a:rPr lang="en-US" sz="2400" b="1" dirty="0">
                <a:solidFill>
                  <a:schemeClr val="accent2">
                    <a:lumMod val="75000"/>
                  </a:schemeClr>
                </a:solidFill>
              </a:rPr>
              <a:t>of Memory</a:t>
            </a:r>
          </a:p>
          <a:p>
            <a:pPr>
              <a:spcBef>
                <a:spcPts val="0"/>
              </a:spcBef>
              <a:buFont typeface="Wingdings" panose="05000000000000000000" pitchFamily="2" charset="2"/>
              <a:buChar char="§"/>
            </a:pPr>
            <a:r>
              <a:rPr lang="en-US" sz="2000" dirty="0"/>
              <a:t>   </a:t>
            </a:r>
            <a:r>
              <a:rPr lang="en-US" sz="2000" dirty="0" smtClean="0"/>
              <a:t>Short-term memory</a:t>
            </a:r>
            <a:endParaRPr lang="en-US" sz="2000" dirty="0"/>
          </a:p>
          <a:p>
            <a:pPr>
              <a:spcBef>
                <a:spcPts val="0"/>
              </a:spcBef>
              <a:buFont typeface="Wingdings" panose="05000000000000000000" pitchFamily="2" charset="2"/>
              <a:buChar char="§"/>
            </a:pPr>
            <a:r>
              <a:rPr lang="en-US" sz="2000" dirty="0"/>
              <a:t>   W</a:t>
            </a:r>
            <a:r>
              <a:rPr lang="en-US" sz="2000" dirty="0" smtClean="0"/>
              <a:t>orking memory	</a:t>
            </a:r>
            <a:endParaRPr lang="en-US" sz="2000" dirty="0"/>
          </a:p>
          <a:p>
            <a:pPr>
              <a:spcBef>
                <a:spcPts val="0"/>
              </a:spcBef>
              <a:buFont typeface="Wingdings" panose="05000000000000000000" pitchFamily="2" charset="2"/>
              <a:buChar char="§"/>
            </a:pPr>
            <a:r>
              <a:rPr lang="en-US" sz="2000" dirty="0"/>
              <a:t>   L</a:t>
            </a:r>
            <a:r>
              <a:rPr lang="en-US" sz="2000" dirty="0" smtClean="0"/>
              <a:t>ong-term memory  (Explicit and implicit)</a:t>
            </a:r>
          </a:p>
          <a:p>
            <a:pPr marL="82296" indent="0">
              <a:spcBef>
                <a:spcPts val="0"/>
              </a:spcBef>
              <a:buNone/>
            </a:pPr>
            <a:endParaRPr lang="en-US" sz="2000" dirty="0"/>
          </a:p>
          <a:p>
            <a:pPr marL="82296" indent="0">
              <a:buNone/>
            </a:pPr>
            <a:r>
              <a:rPr lang="en-US" sz="2400" b="1" dirty="0" smtClean="0">
                <a:solidFill>
                  <a:schemeClr val="accent2">
                    <a:lumMod val="75000"/>
                  </a:schemeClr>
                </a:solidFill>
              </a:rPr>
              <a:t>Systems </a:t>
            </a:r>
            <a:r>
              <a:rPr lang="en-US" sz="2400" b="1" dirty="0">
                <a:solidFill>
                  <a:schemeClr val="accent2">
                    <a:lumMod val="75000"/>
                  </a:schemeClr>
                </a:solidFill>
              </a:rPr>
              <a:t>for </a:t>
            </a:r>
            <a:r>
              <a:rPr lang="en-US" sz="2400" b="1" dirty="0" smtClean="0">
                <a:solidFill>
                  <a:schemeClr val="accent2">
                    <a:lumMod val="75000"/>
                  </a:schemeClr>
                </a:solidFill>
              </a:rPr>
              <a:t>Consolidation</a:t>
            </a:r>
          </a:p>
          <a:p>
            <a:pPr>
              <a:spcBef>
                <a:spcPts val="0"/>
              </a:spcBef>
              <a:buFont typeface="Wingdings" panose="05000000000000000000" pitchFamily="2" charset="2"/>
              <a:buChar char="§"/>
            </a:pPr>
            <a:r>
              <a:rPr lang="en-US" sz="2000" dirty="0"/>
              <a:t> </a:t>
            </a:r>
            <a:r>
              <a:rPr lang="en-US" sz="2000" dirty="0" smtClean="0"/>
              <a:t>Synaptic consolidation (within minutes)</a:t>
            </a:r>
          </a:p>
          <a:p>
            <a:pPr>
              <a:spcBef>
                <a:spcPts val="0"/>
              </a:spcBef>
              <a:buFont typeface="Wingdings" panose="05000000000000000000" pitchFamily="2" charset="2"/>
              <a:buChar char="§"/>
            </a:pPr>
            <a:r>
              <a:rPr lang="en-US" sz="2000" dirty="0" smtClean="0"/>
              <a:t> Systems consolidation  (while we’re sleeping)</a:t>
            </a:r>
          </a:p>
          <a:p>
            <a:pPr>
              <a:spcBef>
                <a:spcPts val="0"/>
              </a:spcBef>
              <a:buFont typeface="Wingdings" panose="05000000000000000000" pitchFamily="2" charset="2"/>
              <a:buChar char="§"/>
            </a:pPr>
            <a:r>
              <a:rPr lang="en-US" sz="2000" dirty="0"/>
              <a:t> </a:t>
            </a:r>
            <a:r>
              <a:rPr lang="en-US" sz="2000" dirty="0" smtClean="0"/>
              <a:t>Updating and Reconsolidation (weeks, even years later)</a:t>
            </a:r>
          </a:p>
          <a:p>
            <a:pPr>
              <a:buFont typeface="Wingdings" panose="05000000000000000000" pitchFamily="2" charset="2"/>
              <a:buChar char="§"/>
            </a:pPr>
            <a:endParaRPr lang="en-US" sz="2000" dirty="0" smtClean="0"/>
          </a:p>
          <a:p>
            <a:pPr marL="82296" indent="0">
              <a:buNone/>
            </a:pPr>
            <a:endParaRPr lang="en-US" sz="2000" dirty="0"/>
          </a:p>
          <a:p>
            <a:pPr marL="82296" indent="0">
              <a:buNone/>
            </a:pPr>
            <a:endParaRPr lang="en-US" sz="2400" b="1" dirty="0" smtClean="0">
              <a:solidFill>
                <a:schemeClr val="accent2">
                  <a:lumMod val="75000"/>
                </a:schemeClr>
              </a:solidFill>
            </a:endParaRPr>
          </a:p>
          <a:p>
            <a:pPr marL="82296" indent="0">
              <a:buNone/>
            </a:pPr>
            <a:endParaRPr lang="en-US" sz="2400" dirty="0" smtClean="0">
              <a:latin typeface="Arial Rounded MT Bold" panose="020F0704030504030204" pitchFamily="34" charset="0"/>
            </a:endParaRPr>
          </a:p>
          <a:p>
            <a:pPr marL="82296" indent="0">
              <a:buNone/>
            </a:pPr>
            <a:endParaRPr lang="en-US" sz="1800" dirty="0" smtClean="0">
              <a:latin typeface="Arial Rounded MT Bold" panose="020F0704030504030204" pitchFamily="34" charset="0"/>
            </a:endParaRPr>
          </a:p>
        </p:txBody>
      </p:sp>
    </p:spTree>
    <p:extLst>
      <p:ext uri="{BB962C8B-B14F-4D97-AF65-F5344CB8AC3E}">
        <p14:creationId xmlns:p14="http://schemas.microsoft.com/office/powerpoint/2010/main" val="19578652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26000">
              <a:srgbClr val="FF3399"/>
            </a:gs>
            <a:gs pos="5000">
              <a:srgbClr val="FF0000"/>
            </a:gs>
            <a:gs pos="43000">
              <a:srgbClr val="FFFF00"/>
            </a:gs>
            <a:gs pos="75000">
              <a:srgbClr val="01A78F"/>
            </a:gs>
            <a:gs pos="100000">
              <a:srgbClr val="3366FF"/>
            </a:gs>
          </a:gsLst>
          <a:lin ang="18000000" scaled="0"/>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b="1" dirty="0">
                <a:solidFill>
                  <a:srgbClr val="242852">
                    <a:satMod val="130000"/>
                  </a:srgbClr>
                </a:solidFill>
              </a:rPr>
              <a:t>90 </a:t>
            </a:r>
            <a:r>
              <a:rPr lang="en-US" sz="2800" b="1" dirty="0" smtClean="0">
                <a:solidFill>
                  <a:srgbClr val="242852">
                    <a:satMod val="130000"/>
                  </a:srgbClr>
                </a:solidFill>
              </a:rPr>
              <a:t>Second </a:t>
            </a:r>
            <a:r>
              <a:rPr lang="en-US" sz="2800" b="1" dirty="0" smtClean="0"/>
              <a:t>Memory/25 words</a:t>
            </a:r>
            <a:endParaRPr lang="en-US" sz="2800" b="1" dirty="0"/>
          </a:p>
        </p:txBody>
      </p:sp>
      <p:sp>
        <p:nvSpPr>
          <p:cNvPr id="6" name="Content Placeholder 5"/>
          <p:cNvSpPr>
            <a:spLocks noGrp="1"/>
          </p:cNvSpPr>
          <p:nvPr>
            <p:ph idx="1"/>
          </p:nvPr>
        </p:nvSpPr>
        <p:spPr>
          <a:xfrm>
            <a:off x="1435608" y="1447800"/>
            <a:ext cx="7479792" cy="4953000"/>
          </a:xfrm>
        </p:spPr>
        <p:txBody>
          <a:bodyPr>
            <a:normAutofit/>
          </a:bodyPr>
          <a:lstStyle/>
          <a:p>
            <a:pPr>
              <a:buNone/>
            </a:pPr>
            <a:r>
              <a:rPr lang="en-US" sz="2000" dirty="0" smtClean="0"/>
              <a:t>Nine   Swap      Cell      Ring    Lust </a:t>
            </a:r>
          </a:p>
          <a:p>
            <a:pPr>
              <a:buNone/>
            </a:pPr>
            <a:r>
              <a:rPr lang="en-US" sz="2000" dirty="0" smtClean="0"/>
              <a:t>Plugs    Lamp     Apple   Table    Sway </a:t>
            </a:r>
          </a:p>
          <a:p>
            <a:pPr>
              <a:buNone/>
            </a:pPr>
            <a:r>
              <a:rPr lang="en-US" sz="2000" dirty="0" smtClean="0"/>
              <a:t>Army   Bank      Fire      Hold    Worm </a:t>
            </a:r>
          </a:p>
          <a:p>
            <a:pPr>
              <a:buNone/>
            </a:pPr>
            <a:r>
              <a:rPr lang="en-US" sz="2000" dirty="0" smtClean="0"/>
              <a:t>Clock  Horse    Color   Baby    Sword </a:t>
            </a:r>
          </a:p>
          <a:p>
            <a:pPr>
              <a:buNone/>
            </a:pPr>
            <a:r>
              <a:rPr lang="en-US" sz="2000" dirty="0" smtClean="0"/>
              <a:t>Desk    Hold      Find     Bird     Rock</a:t>
            </a:r>
          </a:p>
          <a:p>
            <a:pPr>
              <a:buNone/>
            </a:pPr>
            <a:endParaRPr lang="en-US" sz="2000" dirty="0"/>
          </a:p>
        </p:txBody>
      </p:sp>
    </p:spTree>
    <p:extLst>
      <p:ext uri="{BB962C8B-B14F-4D97-AF65-F5344CB8AC3E}">
        <p14:creationId xmlns:p14="http://schemas.microsoft.com/office/powerpoint/2010/main" val="15700643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2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b="1" dirty="0" smtClean="0"/>
              <a:t>90 Second Memory/ 25 words</a:t>
            </a:r>
            <a:endParaRPr lang="en-US" sz="2800" b="1" dirty="0"/>
          </a:p>
        </p:txBody>
      </p:sp>
      <p:sp>
        <p:nvSpPr>
          <p:cNvPr id="6" name="Content Placeholder 5"/>
          <p:cNvSpPr>
            <a:spLocks noGrp="1"/>
          </p:cNvSpPr>
          <p:nvPr>
            <p:ph idx="1"/>
          </p:nvPr>
        </p:nvSpPr>
        <p:spPr>
          <a:xfrm>
            <a:off x="1435608" y="1447800"/>
            <a:ext cx="7479792" cy="4953000"/>
          </a:xfrm>
        </p:spPr>
        <p:txBody>
          <a:bodyPr>
            <a:normAutofit/>
          </a:bodyPr>
          <a:lstStyle/>
          <a:p>
            <a:pPr>
              <a:buNone/>
            </a:pPr>
            <a:r>
              <a:rPr lang="en-US" sz="2000" dirty="0" smtClean="0"/>
              <a:t>Horse    Cat        Dog       Fish             Bird </a:t>
            </a:r>
          </a:p>
          <a:p>
            <a:pPr>
              <a:buNone/>
            </a:pPr>
            <a:r>
              <a:rPr lang="en-US" sz="2000" dirty="0" smtClean="0"/>
              <a:t>Orange   Yellow    Blue      Green          Black </a:t>
            </a:r>
          </a:p>
          <a:p>
            <a:pPr>
              <a:buNone/>
            </a:pPr>
            <a:r>
              <a:rPr lang="en-US" sz="2000" dirty="0" smtClean="0"/>
              <a:t>Table      Chair     Desk      Bookcase     Bed </a:t>
            </a:r>
          </a:p>
          <a:p>
            <a:pPr>
              <a:buNone/>
            </a:pPr>
            <a:r>
              <a:rPr lang="en-US" sz="2000" dirty="0" smtClean="0"/>
              <a:t>Teacher   School   Student  Homework  Class </a:t>
            </a:r>
          </a:p>
          <a:p>
            <a:pPr>
              <a:buNone/>
            </a:pPr>
            <a:r>
              <a:rPr lang="en-US" sz="2000" dirty="0" smtClean="0"/>
              <a:t>Apple     Banana    Kiwi      Grape          Mango</a:t>
            </a:r>
            <a:endParaRPr lang="en-US" sz="2000" dirty="0"/>
          </a:p>
        </p:txBody>
      </p:sp>
    </p:spTree>
    <p:extLst>
      <p:ext uri="{BB962C8B-B14F-4D97-AF65-F5344CB8AC3E}">
        <p14:creationId xmlns:p14="http://schemas.microsoft.com/office/powerpoint/2010/main" val="13311329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cer.jpeg"/>
          <p:cNvPicPr>
            <a:picLocks noChangeAspect="1"/>
          </p:cNvPicPr>
          <p:nvPr/>
        </p:nvPicPr>
        <p:blipFill>
          <a:blip r:embed="rId3" cstate="print"/>
          <a:stretch>
            <a:fillRect/>
          </a:stretch>
        </p:blipFill>
        <p:spPr>
          <a:xfrm>
            <a:off x="3733800" y="1534886"/>
            <a:ext cx="1676400" cy="1701546"/>
          </a:xfrm>
          <a:prstGeom prst="rect">
            <a:avLst/>
          </a:prstGeom>
        </p:spPr>
      </p:pic>
      <p:sp>
        <p:nvSpPr>
          <p:cNvPr id="3" name="Rectangle 2"/>
          <p:cNvSpPr/>
          <p:nvPr/>
        </p:nvSpPr>
        <p:spPr>
          <a:xfrm>
            <a:off x="1295400" y="5867438"/>
            <a:ext cx="7162800" cy="1384995"/>
          </a:xfrm>
          <a:prstGeom prst="rect">
            <a:avLst/>
          </a:prstGeom>
        </p:spPr>
        <p:txBody>
          <a:bodyPr wrap="square">
            <a:spAutoFit/>
          </a:bodyPr>
          <a:lstStyle/>
          <a:p>
            <a:r>
              <a:rPr lang="en-US" sz="1200" dirty="0">
                <a:solidFill>
                  <a:srgbClr val="92D050"/>
                </a:solidFill>
                <a:hlinkClick r:id="rId4"/>
              </a:rPr>
              <a:t>http://</a:t>
            </a:r>
            <a:r>
              <a:rPr lang="en-US" sz="1200" dirty="0" smtClean="0">
                <a:solidFill>
                  <a:srgbClr val="92D050"/>
                </a:solidFill>
                <a:hlinkClick r:id="rId4"/>
              </a:rPr>
              <a:t>psychology.about.com/od/sensationandperception/ig/Optical-Illusions/spinning-dancer-illusion.htm</a:t>
            </a:r>
          </a:p>
          <a:p>
            <a:endParaRPr lang="en-US" sz="1200" dirty="0" smtClean="0">
              <a:solidFill>
                <a:prstClr val="black"/>
              </a:solidFill>
              <a:hlinkClick r:id="rId4"/>
            </a:endParaRPr>
          </a:p>
          <a:p>
            <a:r>
              <a:rPr lang="en-US" sz="1200" dirty="0" smtClean="0">
                <a:solidFill>
                  <a:srgbClr val="0070C0"/>
                </a:solidFill>
                <a:hlinkClick r:id="rId5"/>
              </a:rPr>
              <a:t>http://www.heraldsun.com.au/news/right-brain-v-left-brain/story-e6frf7jo-1111114603615</a:t>
            </a:r>
            <a:endParaRPr lang="en-US" sz="1200" dirty="0" smtClean="0">
              <a:solidFill>
                <a:srgbClr val="0070C0"/>
              </a:solidFill>
            </a:endParaRPr>
          </a:p>
          <a:p>
            <a:endParaRPr lang="en-US" sz="1200" dirty="0" smtClean="0">
              <a:solidFill>
                <a:srgbClr val="0070C0"/>
              </a:solidFill>
            </a:endParaRPr>
          </a:p>
          <a:p>
            <a:endParaRPr lang="en-US" sz="1200" dirty="0">
              <a:solidFill>
                <a:prstClr val="black"/>
              </a:solidFill>
            </a:endParaRPr>
          </a:p>
          <a:p>
            <a:r>
              <a:rPr lang="en-US" sz="1200" dirty="0" smtClean="0">
                <a:solidFill>
                  <a:prstClr val="black"/>
                </a:solidFill>
              </a:rPr>
              <a:t> </a:t>
            </a:r>
            <a:endParaRPr lang="en-US" sz="1200" dirty="0">
              <a:solidFill>
                <a:prstClr val="black"/>
              </a:solidFill>
            </a:endParaRPr>
          </a:p>
          <a:p>
            <a:endParaRPr lang="en-US" sz="1200" dirty="0">
              <a:solidFill>
                <a:prstClr val="black"/>
              </a:solidFill>
            </a:endParaRPr>
          </a:p>
        </p:txBody>
      </p:sp>
      <p:sp>
        <p:nvSpPr>
          <p:cNvPr id="4" name="TextBox 3"/>
          <p:cNvSpPr txBox="1"/>
          <p:nvPr/>
        </p:nvSpPr>
        <p:spPr>
          <a:xfrm>
            <a:off x="3733800" y="3737912"/>
            <a:ext cx="2044150" cy="461665"/>
          </a:xfrm>
          <a:prstGeom prst="rect">
            <a:avLst/>
          </a:prstGeom>
          <a:noFill/>
        </p:spPr>
        <p:txBody>
          <a:bodyPr wrap="none" rtlCol="0">
            <a:spAutoFit/>
          </a:bodyPr>
          <a:lstStyle/>
          <a:p>
            <a:pPr algn="ctr"/>
            <a:r>
              <a:rPr lang="en-US" sz="2400" b="1" dirty="0">
                <a:solidFill>
                  <a:srgbClr val="7030A0"/>
                </a:solidFill>
                <a:latin typeface="+mj-lt"/>
              </a:rPr>
              <a:t>individuation</a:t>
            </a:r>
          </a:p>
        </p:txBody>
      </p:sp>
    </p:spTree>
    <p:extLst>
      <p:ext uri="{BB962C8B-B14F-4D97-AF65-F5344CB8AC3E}">
        <p14:creationId xmlns:p14="http://schemas.microsoft.com/office/powerpoint/2010/main" val="1863549287"/>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25000">
              <a:srgbClr val="FF6633"/>
            </a:gs>
            <a:gs pos="50000">
              <a:srgbClr val="FFFF00"/>
            </a:gs>
            <a:gs pos="75000">
              <a:srgbClr val="01A78F"/>
            </a:gs>
            <a:gs pos="100000">
              <a:srgbClr val="3366FF"/>
            </a:gs>
          </a:gsLst>
          <a:lin ang="132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
            <a:ext cx="7104888" cy="1143000"/>
          </a:xfrm>
        </p:spPr>
        <p:txBody>
          <a:bodyPr>
            <a:normAutofit fontScale="90000"/>
          </a:bodyPr>
          <a:lstStyle/>
          <a:p>
            <a:r>
              <a:rPr lang="en-US" sz="3600" dirty="0" smtClean="0"/>
              <a:t>	</a:t>
            </a:r>
            <a:br>
              <a:rPr lang="en-US" sz="3600" dirty="0" smtClean="0"/>
            </a:br>
            <a:r>
              <a:rPr lang="en-US" sz="3600" dirty="0" smtClean="0"/>
              <a:t/>
            </a:r>
            <a:br>
              <a:rPr lang="en-US" sz="3600" dirty="0" smtClean="0"/>
            </a:br>
            <a:r>
              <a:rPr lang="en-US" sz="3600" dirty="0" smtClean="0">
                <a:solidFill>
                  <a:schemeClr val="accent5">
                    <a:lumMod val="75000"/>
                  </a:schemeClr>
                </a:solidFill>
              </a:rPr>
              <a:t>Limit of “cognitive budget” </a:t>
            </a:r>
            <a:br>
              <a:rPr lang="en-US" sz="3600" dirty="0" smtClean="0">
                <a:solidFill>
                  <a:schemeClr val="accent5">
                    <a:lumMod val="75000"/>
                  </a:schemeClr>
                </a:solidFill>
              </a:rPr>
            </a:br>
            <a:r>
              <a:rPr lang="en-US" sz="3600" dirty="0" smtClean="0">
                <a:solidFill>
                  <a:schemeClr val="accent5">
                    <a:lumMod val="75000"/>
                  </a:schemeClr>
                </a:solidFill>
              </a:rPr>
              <a:t>	and mental resources? </a:t>
            </a:r>
            <a:r>
              <a:rPr lang="en-US" sz="4400" dirty="0" smtClean="0"/>
              <a:t/>
            </a:r>
            <a:br>
              <a:rPr lang="en-US" sz="4400" dirty="0" smtClean="0"/>
            </a:br>
            <a:endParaRPr lang="en-US" dirty="0"/>
          </a:p>
        </p:txBody>
      </p:sp>
      <p:sp>
        <p:nvSpPr>
          <p:cNvPr id="3" name="Content Placeholder 2"/>
          <p:cNvSpPr>
            <a:spLocks noGrp="1"/>
          </p:cNvSpPr>
          <p:nvPr>
            <p:ph idx="1"/>
          </p:nvPr>
        </p:nvSpPr>
        <p:spPr>
          <a:xfrm>
            <a:off x="2743200" y="1828800"/>
            <a:ext cx="6019800" cy="4419600"/>
          </a:xfrm>
        </p:spPr>
        <p:txBody>
          <a:bodyPr/>
          <a:lstStyle/>
          <a:p>
            <a:pPr>
              <a:buClr>
                <a:srgbClr val="C00000"/>
              </a:buClr>
              <a:buNone/>
            </a:pPr>
            <a:endParaRPr lang="en-US" sz="2000" dirty="0" smtClean="0">
              <a:solidFill>
                <a:srgbClr val="002060"/>
              </a:solidFill>
            </a:endParaRPr>
          </a:p>
          <a:p>
            <a:pPr>
              <a:buClr>
                <a:srgbClr val="C00000"/>
              </a:buClr>
              <a:buNone/>
            </a:pPr>
            <a:r>
              <a:rPr lang="en-US" sz="2000" dirty="0" smtClean="0">
                <a:solidFill>
                  <a:srgbClr val="002060"/>
                </a:solidFill>
              </a:rPr>
              <a:t>    A person can perform concurrent tasks only if the sum of the tasks’ demands is within the cognitive budget</a:t>
            </a:r>
          </a:p>
          <a:p>
            <a:pPr>
              <a:buClr>
                <a:srgbClr val="C00000"/>
              </a:buClr>
              <a:buNone/>
            </a:pPr>
            <a:endParaRPr lang="en-US" sz="2000" dirty="0" smtClean="0">
              <a:solidFill>
                <a:srgbClr val="002060"/>
              </a:solidFill>
            </a:endParaRPr>
          </a:p>
          <a:p>
            <a:r>
              <a:rPr lang="en-US" sz="2000" dirty="0" smtClean="0">
                <a:solidFill>
                  <a:schemeClr val="accent5">
                    <a:lumMod val="75000"/>
                  </a:schemeClr>
                </a:solidFill>
              </a:rPr>
              <a:t>Chunking</a:t>
            </a:r>
          </a:p>
          <a:p>
            <a:r>
              <a:rPr lang="en-US" sz="2000" dirty="0" smtClean="0">
                <a:solidFill>
                  <a:schemeClr val="accent5">
                    <a:lumMod val="75000"/>
                  </a:schemeClr>
                </a:solidFill>
              </a:rPr>
              <a:t>7+-</a:t>
            </a:r>
            <a:endParaRPr lang="en-US" sz="2000" dirty="0" smtClean="0">
              <a:solidFill>
                <a:srgbClr val="002060"/>
              </a:solidFill>
            </a:endParaRPr>
          </a:p>
          <a:p>
            <a:endParaRPr lang="en-US" dirty="0"/>
          </a:p>
        </p:txBody>
      </p:sp>
      <p:pic>
        <p:nvPicPr>
          <p:cNvPr id="6" name="Picture 5" descr="juggler blue.jpeg"/>
          <p:cNvPicPr>
            <a:picLocks noChangeAspect="1"/>
          </p:cNvPicPr>
          <p:nvPr/>
        </p:nvPicPr>
        <p:blipFill>
          <a:blip r:embed="rId2" cstate="print"/>
          <a:stretch>
            <a:fillRect/>
          </a:stretch>
        </p:blipFill>
        <p:spPr>
          <a:xfrm>
            <a:off x="1143000" y="1600200"/>
            <a:ext cx="1386840" cy="2103120"/>
          </a:xfrm>
          <a:prstGeom prst="rect">
            <a:avLst/>
          </a:prstGeom>
        </p:spPr>
      </p:pic>
    </p:spTree>
    <p:extLst>
      <p:ext uri="{BB962C8B-B14F-4D97-AF65-F5344CB8AC3E}">
        <p14:creationId xmlns:p14="http://schemas.microsoft.com/office/powerpoint/2010/main" val="3734546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rgbClr val="7030A0"/>
                </a:solidFill>
              </a:rPr>
              <a:t>Attention</a:t>
            </a:r>
            <a:endParaRPr lang="en-US" sz="4000" b="1" dirty="0">
              <a:solidFill>
                <a:srgbClr val="7030A0"/>
              </a:solidFill>
            </a:endParaRPr>
          </a:p>
        </p:txBody>
      </p:sp>
      <p:sp>
        <p:nvSpPr>
          <p:cNvPr id="3" name="Content Placeholder 2"/>
          <p:cNvSpPr>
            <a:spLocks noGrp="1"/>
          </p:cNvSpPr>
          <p:nvPr>
            <p:ph idx="1"/>
          </p:nvPr>
        </p:nvSpPr>
        <p:spPr>
          <a:xfrm>
            <a:off x="1219200" y="1447800"/>
            <a:ext cx="7848600" cy="4191000"/>
          </a:xfrm>
        </p:spPr>
        <p:txBody>
          <a:bodyPr>
            <a:normAutofit lnSpcReduction="10000"/>
          </a:bodyPr>
          <a:lstStyle/>
          <a:p>
            <a:pPr marL="82296" indent="0">
              <a:buClr>
                <a:srgbClr val="FF0000"/>
              </a:buClr>
              <a:buNone/>
            </a:pPr>
            <a:r>
              <a:rPr lang="en-US" sz="2400" dirty="0" smtClean="0"/>
              <a:t>Your </a:t>
            </a:r>
            <a:r>
              <a:rPr lang="en-US" sz="2400" dirty="0"/>
              <a:t>attention, </a:t>
            </a:r>
            <a:r>
              <a:rPr lang="en-US" sz="2400" dirty="0" smtClean="0"/>
              <a:t>please! </a:t>
            </a:r>
            <a:r>
              <a:rPr lang="en-US" sz="2400" dirty="0" smtClean="0">
                <a:solidFill>
                  <a:srgbClr val="0070C0"/>
                </a:solidFill>
              </a:rPr>
              <a:t>(It can relocate)</a:t>
            </a:r>
            <a:endParaRPr lang="en-US" sz="2400" dirty="0">
              <a:solidFill>
                <a:srgbClr val="0070C0"/>
              </a:solidFill>
            </a:endParaRPr>
          </a:p>
          <a:p>
            <a:pPr marL="82296" indent="0">
              <a:buClr>
                <a:srgbClr val="FF0000"/>
              </a:buClr>
              <a:buNone/>
            </a:pPr>
            <a:r>
              <a:rPr lang="en-US" sz="2400" dirty="0" smtClean="0"/>
              <a:t>Pay attention! </a:t>
            </a:r>
            <a:r>
              <a:rPr lang="en-US" sz="2400" dirty="0" smtClean="0">
                <a:solidFill>
                  <a:srgbClr val="0070C0"/>
                </a:solidFill>
              </a:rPr>
              <a:t>(Attention is  a resource)</a:t>
            </a:r>
          </a:p>
          <a:p>
            <a:pPr marL="82296" indent="0">
              <a:buClr>
                <a:srgbClr val="FF0000"/>
              </a:buClr>
              <a:buNone/>
            </a:pPr>
            <a:r>
              <a:rPr lang="en-US" sz="2400" dirty="0" smtClean="0"/>
              <a:t>Hold your attention</a:t>
            </a:r>
          </a:p>
          <a:p>
            <a:pPr marL="82296" indent="0">
              <a:buClr>
                <a:srgbClr val="FF0000"/>
              </a:buClr>
              <a:buNone/>
            </a:pPr>
            <a:r>
              <a:rPr lang="en-US" sz="2400" dirty="0" smtClean="0"/>
              <a:t>Bring </a:t>
            </a:r>
            <a:r>
              <a:rPr lang="en-US" sz="2400" dirty="0"/>
              <a:t>it to your </a:t>
            </a:r>
            <a:r>
              <a:rPr lang="en-US" sz="2400" dirty="0" smtClean="0"/>
              <a:t>attention </a:t>
            </a:r>
            <a:r>
              <a:rPr lang="en-US" sz="2400" dirty="0" smtClean="0">
                <a:solidFill>
                  <a:srgbClr val="0070C0"/>
                </a:solidFill>
              </a:rPr>
              <a:t>(it’s personal)</a:t>
            </a:r>
            <a:endParaRPr lang="en-US" sz="2400" dirty="0">
              <a:solidFill>
                <a:srgbClr val="0070C0"/>
              </a:solidFill>
            </a:endParaRPr>
          </a:p>
          <a:p>
            <a:pPr marL="82296" lvl="1" indent="0">
              <a:spcBef>
                <a:spcPts val="600"/>
              </a:spcBef>
              <a:buClr>
                <a:srgbClr val="FF0000"/>
              </a:buClr>
              <a:buSzPct val="80000"/>
              <a:buNone/>
            </a:pPr>
            <a:r>
              <a:rPr lang="en-US" sz="2400" dirty="0"/>
              <a:t>Direct your </a:t>
            </a:r>
            <a:r>
              <a:rPr lang="en-US" sz="2400" dirty="0" smtClean="0"/>
              <a:t>attention   (</a:t>
            </a:r>
            <a:r>
              <a:rPr lang="en-US" sz="2400" dirty="0" smtClean="0">
                <a:solidFill>
                  <a:srgbClr val="0070C0"/>
                </a:solidFill>
              </a:rPr>
              <a:t>it’s a choice/voluntary</a:t>
            </a:r>
            <a:r>
              <a:rPr lang="en-US" sz="2400" dirty="0" smtClean="0"/>
              <a:t>)</a:t>
            </a:r>
            <a:endParaRPr lang="en-US" sz="2400" dirty="0"/>
          </a:p>
          <a:p>
            <a:pPr marL="82296" lvl="1" indent="0">
              <a:spcBef>
                <a:spcPts val="600"/>
              </a:spcBef>
              <a:buClr>
                <a:srgbClr val="FF0000"/>
              </a:buClr>
              <a:buSzPct val="80000"/>
              <a:buNone/>
            </a:pPr>
            <a:r>
              <a:rPr lang="en-US" sz="2400" dirty="0" smtClean="0"/>
              <a:t>It grabbed my attention </a:t>
            </a:r>
            <a:r>
              <a:rPr lang="en-US" sz="2400" dirty="0" smtClean="0">
                <a:solidFill>
                  <a:srgbClr val="0070C0"/>
                </a:solidFill>
              </a:rPr>
              <a:t>(</a:t>
            </a:r>
            <a:r>
              <a:rPr lang="en-US" sz="2400" dirty="0">
                <a:solidFill>
                  <a:srgbClr val="0070C0"/>
                </a:solidFill>
              </a:rPr>
              <a:t>It can be involuntary</a:t>
            </a:r>
            <a:r>
              <a:rPr lang="en-US" sz="2400" dirty="0" smtClean="0">
                <a:solidFill>
                  <a:srgbClr val="0070C0"/>
                </a:solidFill>
              </a:rPr>
              <a:t>)</a:t>
            </a:r>
            <a:endParaRPr lang="en-US" sz="2400" dirty="0" smtClean="0"/>
          </a:p>
          <a:p>
            <a:pPr marL="82296" lvl="1" indent="0">
              <a:spcBef>
                <a:spcPts val="600"/>
              </a:spcBef>
              <a:buClr>
                <a:srgbClr val="FF0000"/>
              </a:buClr>
              <a:buSzPct val="80000"/>
              <a:buNone/>
            </a:pPr>
            <a:r>
              <a:rPr lang="en-US" sz="2400" dirty="0" smtClean="0"/>
              <a:t>Give me your undivided attention </a:t>
            </a:r>
            <a:r>
              <a:rPr lang="en-US" sz="2400" dirty="0">
                <a:solidFill>
                  <a:srgbClr val="0070C0"/>
                </a:solidFill>
              </a:rPr>
              <a:t>(It can be divided)</a:t>
            </a:r>
          </a:p>
          <a:p>
            <a:pPr marL="82296" indent="0">
              <a:buClr>
                <a:srgbClr val="FF0000"/>
              </a:buClr>
              <a:buNone/>
            </a:pPr>
            <a:r>
              <a:rPr lang="en-US" sz="2400" dirty="0" smtClean="0"/>
              <a:t>I wasn’t paying attention </a:t>
            </a:r>
            <a:r>
              <a:rPr lang="en-US" sz="2400" dirty="0" smtClean="0">
                <a:solidFill>
                  <a:srgbClr val="0070C0"/>
                </a:solidFill>
              </a:rPr>
              <a:t>(it can be lost or squandered)</a:t>
            </a:r>
          </a:p>
          <a:p>
            <a:pPr marL="82296" lvl="1" indent="0">
              <a:spcBef>
                <a:spcPts val="600"/>
              </a:spcBef>
              <a:buClr>
                <a:srgbClr val="FF0000"/>
              </a:buClr>
              <a:buSzPct val="80000"/>
              <a:buNone/>
            </a:pPr>
            <a:r>
              <a:rPr lang="en-US" sz="2400" dirty="0" smtClean="0"/>
              <a:t>Attention deficit disorder </a:t>
            </a:r>
            <a:r>
              <a:rPr lang="en-US" sz="2000" dirty="0">
                <a:solidFill>
                  <a:srgbClr val="0070C0"/>
                </a:solidFill>
              </a:rPr>
              <a:t>(</a:t>
            </a:r>
            <a:r>
              <a:rPr lang="en-US" sz="2400" dirty="0">
                <a:solidFill>
                  <a:srgbClr val="0070C0"/>
                </a:solidFill>
              </a:rPr>
              <a:t>we can </a:t>
            </a:r>
            <a:r>
              <a:rPr lang="en-US" sz="2400" dirty="0" smtClean="0">
                <a:solidFill>
                  <a:srgbClr val="0070C0"/>
                </a:solidFill>
              </a:rPr>
              <a:t>have </a:t>
            </a:r>
            <a:r>
              <a:rPr lang="en-US" sz="2400" dirty="0">
                <a:solidFill>
                  <a:srgbClr val="0070C0"/>
                </a:solidFill>
              </a:rPr>
              <a:t>insufficient attention)</a:t>
            </a:r>
          </a:p>
          <a:p>
            <a:pPr marL="82296" indent="0">
              <a:buClr>
                <a:srgbClr val="FF0000"/>
              </a:buClr>
              <a:buNone/>
            </a:pPr>
            <a:r>
              <a:rPr lang="en-US" sz="2400" dirty="0" smtClean="0"/>
              <a:t>Center of Attention  </a:t>
            </a:r>
            <a:r>
              <a:rPr lang="en-US" sz="2400" dirty="0" smtClean="0">
                <a:solidFill>
                  <a:srgbClr val="0070C0"/>
                </a:solidFill>
              </a:rPr>
              <a:t>(it can be combined with others)</a:t>
            </a:r>
          </a:p>
          <a:p>
            <a:pPr>
              <a:buClr>
                <a:srgbClr val="FF0000"/>
              </a:buClr>
            </a:pPr>
            <a:endParaRPr lang="en-US" sz="2400" dirty="0" smtClean="0"/>
          </a:p>
          <a:p>
            <a:endParaRPr lang="en-US" sz="2400" dirty="0"/>
          </a:p>
        </p:txBody>
      </p:sp>
      <p:sp>
        <p:nvSpPr>
          <p:cNvPr id="4" name="TextBox 3"/>
          <p:cNvSpPr txBox="1"/>
          <p:nvPr/>
        </p:nvSpPr>
        <p:spPr>
          <a:xfrm>
            <a:off x="2133601" y="5907122"/>
            <a:ext cx="5909951" cy="461665"/>
          </a:xfrm>
          <a:prstGeom prst="rect">
            <a:avLst/>
          </a:prstGeom>
          <a:noFill/>
          <a:ln w="28575">
            <a:solidFill>
              <a:schemeClr val="tx1"/>
            </a:solidFill>
          </a:ln>
        </p:spPr>
        <p:txBody>
          <a:bodyPr wrap="none" rtlCol="0">
            <a:spAutoFit/>
          </a:bodyPr>
          <a:lstStyle/>
          <a:p>
            <a:pPr algn="ctr"/>
            <a:r>
              <a:rPr lang="en-US" sz="2400" b="1" dirty="0" smtClean="0">
                <a:solidFill>
                  <a:srgbClr val="7030A0"/>
                </a:solidFill>
              </a:rPr>
              <a:t>Selected Attention vs Divided Attention</a:t>
            </a:r>
            <a:endParaRPr lang="en-US" sz="2400" b="1" dirty="0">
              <a:solidFill>
                <a:srgbClr val="7030A0"/>
              </a:solidFill>
            </a:endParaRPr>
          </a:p>
        </p:txBody>
      </p:sp>
      <p:pic>
        <p:nvPicPr>
          <p:cNvPr id="8193" name="Picture 1" descr="Auditory Memory: In one ear and out of the o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304800"/>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0867832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12000">
              <a:srgbClr val="FF3399"/>
            </a:gs>
            <a:gs pos="25000">
              <a:srgbClr val="FF6633"/>
            </a:gs>
            <a:gs pos="50000">
              <a:srgbClr val="FFFF00"/>
            </a:gs>
            <a:gs pos="75000">
              <a:srgbClr val="01A78F"/>
            </a:gs>
            <a:gs pos="100000">
              <a:srgbClr val="3366FF"/>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46" t="7647" r="4048" b="16336"/>
          <a:stretch/>
        </p:blipFill>
        <p:spPr bwMode="auto">
          <a:xfrm>
            <a:off x="5112969" y="676894"/>
            <a:ext cx="3140381" cy="2523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normAutofit/>
          </a:bodyPr>
          <a:lstStyle/>
          <a:p>
            <a:r>
              <a:rPr lang="en-US" sz="3100" b="1" dirty="0" smtClean="0">
                <a:solidFill>
                  <a:schemeClr val="accent6">
                    <a:lumMod val="75000"/>
                  </a:schemeClr>
                </a:solidFill>
              </a:rPr>
              <a:t>Attention</a:t>
            </a:r>
            <a:r>
              <a:rPr lang="en-US" sz="2800" b="1" dirty="0" smtClean="0">
                <a:solidFill>
                  <a:schemeClr val="accent6">
                    <a:lumMod val="75000"/>
                  </a:schemeClr>
                </a:solidFill>
              </a:rPr>
              <a:t>	</a:t>
            </a:r>
            <a:endParaRPr lang="en-US" sz="2800" b="1" dirty="0">
              <a:solidFill>
                <a:schemeClr val="accent6">
                  <a:lumMod val="75000"/>
                </a:schemeClr>
              </a:solidFill>
            </a:endParaRPr>
          </a:p>
        </p:txBody>
      </p:sp>
      <p:sp>
        <p:nvSpPr>
          <p:cNvPr id="8" name="Content Placeholder 7"/>
          <p:cNvSpPr>
            <a:spLocks noGrp="1"/>
          </p:cNvSpPr>
          <p:nvPr>
            <p:ph idx="1"/>
          </p:nvPr>
        </p:nvSpPr>
        <p:spPr>
          <a:xfrm>
            <a:off x="1823530" y="1207532"/>
            <a:ext cx="5657088" cy="4800600"/>
          </a:xfrm>
        </p:spPr>
        <p:txBody>
          <a:bodyPr>
            <a:normAutofit/>
          </a:bodyPr>
          <a:lstStyle/>
          <a:p>
            <a:pPr>
              <a:buClr>
                <a:srgbClr val="C00000"/>
              </a:buClr>
              <a:buNone/>
            </a:pPr>
            <a:r>
              <a:rPr lang="en-US" sz="2000" dirty="0" smtClean="0"/>
              <a:t>Attention </a:t>
            </a:r>
          </a:p>
          <a:p>
            <a:pPr>
              <a:buClr>
                <a:srgbClr val="C00000"/>
              </a:buClr>
            </a:pPr>
            <a:r>
              <a:rPr lang="en-US" sz="2000" dirty="0" smtClean="0"/>
              <a:t>Focusing</a:t>
            </a:r>
          </a:p>
          <a:p>
            <a:pPr>
              <a:buClr>
                <a:srgbClr val="C00000"/>
              </a:buClr>
            </a:pPr>
            <a:r>
              <a:rPr lang="en-US" sz="2000" dirty="0" smtClean="0"/>
              <a:t>General resources</a:t>
            </a:r>
          </a:p>
          <a:p>
            <a:pPr>
              <a:buClr>
                <a:srgbClr val="C00000"/>
              </a:buClr>
            </a:pPr>
            <a:r>
              <a:rPr lang="en-US" sz="2000" dirty="0" smtClean="0"/>
              <a:t>Specificity of resources </a:t>
            </a:r>
          </a:p>
        </p:txBody>
      </p:sp>
      <p:sp>
        <p:nvSpPr>
          <p:cNvPr id="5" name="TextBox 4"/>
          <p:cNvSpPr txBox="1"/>
          <p:nvPr/>
        </p:nvSpPr>
        <p:spPr>
          <a:xfrm>
            <a:off x="1066800" y="4876800"/>
            <a:ext cx="8305800" cy="1200329"/>
          </a:xfrm>
          <a:prstGeom prst="rect">
            <a:avLst/>
          </a:prstGeom>
          <a:noFill/>
        </p:spPr>
        <p:txBody>
          <a:bodyPr wrap="square" rtlCol="0">
            <a:spAutoFit/>
          </a:bodyPr>
          <a:lstStyle/>
          <a:p>
            <a:endParaRPr lang="en-US" sz="1200" dirty="0" smtClean="0">
              <a:solidFill>
                <a:prstClr val="black"/>
              </a:solidFill>
            </a:endParaRPr>
          </a:p>
          <a:p>
            <a:endParaRPr lang="en-US" sz="1200" dirty="0">
              <a:solidFill>
                <a:prstClr val="black"/>
              </a:solidFill>
            </a:endParaRPr>
          </a:p>
          <a:p>
            <a:endParaRPr lang="en-US" sz="1200" dirty="0">
              <a:solidFill>
                <a:prstClr val="black"/>
              </a:solidFill>
            </a:endParaRPr>
          </a:p>
          <a:p>
            <a:endParaRPr lang="en-US" sz="1200" dirty="0">
              <a:solidFill>
                <a:prstClr val="black"/>
              </a:solidFill>
            </a:endParaRPr>
          </a:p>
          <a:p>
            <a:endParaRPr lang="en-US" sz="1200" dirty="0">
              <a:solidFill>
                <a:prstClr val="black"/>
              </a:solidFill>
            </a:endParaRPr>
          </a:p>
          <a:p>
            <a:endParaRPr lang="en-US" sz="1200" dirty="0">
              <a:solidFill>
                <a:prstClr val="black"/>
              </a:solidFill>
            </a:endParaRPr>
          </a:p>
        </p:txBody>
      </p:sp>
      <p:sp>
        <p:nvSpPr>
          <p:cNvPr id="2" name="TextBox 1"/>
          <p:cNvSpPr txBox="1"/>
          <p:nvPr/>
        </p:nvSpPr>
        <p:spPr>
          <a:xfrm>
            <a:off x="1828802" y="2209800"/>
            <a:ext cx="184731" cy="923330"/>
          </a:xfrm>
          <a:prstGeom prst="rect">
            <a:avLst/>
          </a:prstGeom>
          <a:noFill/>
        </p:spPr>
        <p:txBody>
          <a:bodyPr wrap="none" rtlCol="0">
            <a:spAutoFit/>
          </a:bodyPr>
          <a:lstStyle/>
          <a:p>
            <a:endParaRPr lang="en-US" dirty="0">
              <a:solidFill>
                <a:prstClr val="black"/>
              </a:solidFill>
            </a:endParaRPr>
          </a:p>
          <a:p>
            <a:endParaRPr lang="en-US" dirty="0">
              <a:solidFill>
                <a:prstClr val="black"/>
              </a:solidFill>
            </a:endParaRPr>
          </a:p>
          <a:p>
            <a:endParaRPr lang="en-US" dirty="0">
              <a:solidFill>
                <a:prstClr val="black"/>
              </a:solidFill>
            </a:endParaRPr>
          </a:p>
        </p:txBody>
      </p:sp>
      <p:sp>
        <p:nvSpPr>
          <p:cNvPr id="6" name="TextBox 5"/>
          <p:cNvSpPr txBox="1"/>
          <p:nvPr/>
        </p:nvSpPr>
        <p:spPr>
          <a:xfrm>
            <a:off x="1055428" y="5697266"/>
            <a:ext cx="7861576" cy="369332"/>
          </a:xfrm>
          <a:prstGeom prst="rect">
            <a:avLst/>
          </a:prstGeom>
          <a:noFill/>
        </p:spPr>
        <p:txBody>
          <a:bodyPr wrap="none" rtlCol="0">
            <a:spAutoFit/>
          </a:bodyPr>
          <a:lstStyle/>
          <a:p>
            <a:pPr lvl="0"/>
            <a:r>
              <a:rPr lang="en-US" dirty="0">
                <a:solidFill>
                  <a:prstClr val="black"/>
                </a:solidFill>
              </a:rPr>
              <a:t>University of </a:t>
            </a:r>
            <a:r>
              <a:rPr lang="en-US" dirty="0" smtClean="0">
                <a:solidFill>
                  <a:prstClr val="black"/>
                </a:solidFill>
              </a:rPr>
              <a:t>Chicago Video </a:t>
            </a:r>
            <a:r>
              <a:rPr lang="en-US" dirty="0">
                <a:solidFill>
                  <a:prstClr val="black"/>
                </a:solidFill>
              </a:rPr>
              <a:t>:   </a:t>
            </a:r>
            <a:r>
              <a:rPr lang="en-US" dirty="0">
                <a:solidFill>
                  <a:prstClr val="black"/>
                </a:solidFill>
                <a:hlinkClick r:id="rId3"/>
              </a:rPr>
              <a:t>https://www.youtube.com/watch?v=IGQmdoK_ZfY</a:t>
            </a:r>
            <a:endParaRPr lang="en-US" dirty="0">
              <a:solidFill>
                <a:prstClr val="black"/>
              </a:solidFill>
            </a:endParaRPr>
          </a:p>
        </p:txBody>
      </p:sp>
      <p:sp>
        <p:nvSpPr>
          <p:cNvPr id="7" name="TextBox 6"/>
          <p:cNvSpPr txBox="1"/>
          <p:nvPr/>
        </p:nvSpPr>
        <p:spPr>
          <a:xfrm>
            <a:off x="1100017" y="4267200"/>
            <a:ext cx="7772398" cy="923330"/>
          </a:xfrm>
          <a:prstGeom prst="rect">
            <a:avLst/>
          </a:prstGeom>
          <a:noFill/>
        </p:spPr>
        <p:txBody>
          <a:bodyPr wrap="square" rtlCol="0">
            <a:spAutoFit/>
          </a:bodyPr>
          <a:lstStyle/>
          <a:p>
            <a:r>
              <a:rPr lang="en-US" dirty="0">
                <a:hlinkClick r:id="rId4"/>
              </a:rPr>
              <a:t>William </a:t>
            </a:r>
            <a:r>
              <a:rPr lang="en-US" dirty="0" smtClean="0">
                <a:hlinkClick r:id="rId4"/>
              </a:rPr>
              <a:t>James</a:t>
            </a:r>
            <a:r>
              <a:rPr lang="en-US" dirty="0" smtClean="0"/>
              <a:t>  </a:t>
            </a:r>
          </a:p>
          <a:p>
            <a:r>
              <a:rPr lang="en-US" dirty="0" smtClean="0"/>
              <a:t>“Attention is </a:t>
            </a:r>
            <a:r>
              <a:rPr lang="en-US" dirty="0"/>
              <a:t>the taking possession of the mind, in clear and vivid </a:t>
            </a:r>
            <a:r>
              <a:rPr lang="en-US" dirty="0" smtClean="0"/>
              <a:t>form… It </a:t>
            </a:r>
            <a:r>
              <a:rPr lang="en-US" dirty="0"/>
              <a:t>implies withdrawal from some things in order to deal effectively with others."</a:t>
            </a:r>
          </a:p>
        </p:txBody>
      </p:sp>
      <p:sp>
        <p:nvSpPr>
          <p:cNvPr id="9" name="TextBox 8"/>
          <p:cNvSpPr txBox="1"/>
          <p:nvPr/>
        </p:nvSpPr>
        <p:spPr>
          <a:xfrm>
            <a:off x="5219700" y="3175775"/>
            <a:ext cx="3671518" cy="646331"/>
          </a:xfrm>
          <a:prstGeom prst="rect">
            <a:avLst/>
          </a:prstGeom>
          <a:noFill/>
        </p:spPr>
        <p:txBody>
          <a:bodyPr wrap="none" rtlCol="0">
            <a:spAutoFit/>
          </a:bodyPr>
          <a:lstStyle/>
          <a:p>
            <a:r>
              <a:rPr lang="en-US" dirty="0" smtClean="0"/>
              <a:t>I didn’t hear you calling.  I can’t listen </a:t>
            </a:r>
          </a:p>
          <a:p>
            <a:r>
              <a:rPr lang="en-US" dirty="0" smtClean="0"/>
              <a:t>to </a:t>
            </a:r>
            <a:r>
              <a:rPr lang="en-US" b="1" dirty="0" smtClean="0"/>
              <a:t>everybody</a:t>
            </a:r>
            <a:r>
              <a:rPr lang="en-US" dirty="0" smtClean="0"/>
              <a:t> who yells at me.</a:t>
            </a:r>
            <a:endParaRPr lang="en-US" dirty="0"/>
          </a:p>
        </p:txBody>
      </p:sp>
    </p:spTree>
    <p:extLst>
      <p:ext uri="{BB962C8B-B14F-4D97-AF65-F5344CB8AC3E}">
        <p14:creationId xmlns:p14="http://schemas.microsoft.com/office/powerpoint/2010/main" val="22345619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18000000" scaled="0"/>
        </a:gra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799" y="3810000"/>
            <a:ext cx="343852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loud Callout 5"/>
          <p:cNvSpPr/>
          <p:nvPr/>
        </p:nvSpPr>
        <p:spPr>
          <a:xfrm rot="601023">
            <a:off x="2724167" y="1223973"/>
            <a:ext cx="5706381" cy="2796858"/>
          </a:xfrm>
          <a:prstGeom prst="cloudCallou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1066799" y="543904"/>
            <a:ext cx="7940040" cy="1143000"/>
          </a:xfrm>
        </p:spPr>
        <p:txBody>
          <a:bodyPr>
            <a:normAutofit fontScale="90000"/>
          </a:bodyPr>
          <a:lstStyle/>
          <a:p>
            <a:r>
              <a:rPr lang="en-US" sz="4000" b="1" dirty="0" smtClean="0">
                <a:solidFill>
                  <a:srgbClr val="0070C0"/>
                </a:solidFill>
              </a:rPr>
              <a:t>Change Blindness</a:t>
            </a:r>
            <a:r>
              <a:rPr lang="en-US" sz="4000" b="1" dirty="0" smtClean="0">
                <a:solidFill>
                  <a:srgbClr val="002060"/>
                </a:solidFill>
              </a:rPr>
              <a:t/>
            </a:r>
            <a:br>
              <a:rPr lang="en-US" sz="4000" b="1" dirty="0" smtClean="0">
                <a:solidFill>
                  <a:srgbClr val="002060"/>
                </a:solidFill>
              </a:rPr>
            </a:br>
            <a:r>
              <a:rPr lang="en-US" sz="2200" dirty="0">
                <a:solidFill>
                  <a:schemeClr val="tx1"/>
                </a:solidFill>
                <a:effectLst/>
              </a:rPr>
              <a:t>A person can be unaware of something that is right in front of their eyes</a:t>
            </a:r>
            <a:br>
              <a:rPr lang="en-US" sz="2200" dirty="0">
                <a:solidFill>
                  <a:schemeClr val="tx1"/>
                </a:solidFill>
                <a:effectLst/>
              </a:rPr>
            </a:br>
            <a:r>
              <a:rPr lang="en-US" sz="2200" b="1" dirty="0">
                <a:solidFill>
                  <a:schemeClr val="tx1"/>
                </a:solidFill>
                <a:effectLst>
                  <a:outerShdw blurRad="38100" dist="38100" dir="2700000" algn="tl">
                    <a:srgbClr val="000000">
                      <a:alpha val="43137"/>
                    </a:srgbClr>
                  </a:outerShdw>
                </a:effectLst>
              </a:rPr>
              <a:t/>
            </a:r>
            <a:br>
              <a:rPr lang="en-US" sz="2200" b="1" dirty="0">
                <a:solidFill>
                  <a:schemeClr val="tx1"/>
                </a:solidFill>
                <a:effectLst>
                  <a:outerShdw blurRad="38100" dist="38100" dir="2700000" algn="tl">
                    <a:srgbClr val="000000">
                      <a:alpha val="43137"/>
                    </a:srgbClr>
                  </a:outerShdw>
                </a:effectLst>
              </a:rPr>
            </a:br>
            <a:endParaRPr lang="en-US" sz="4000" b="1" dirty="0">
              <a:solidFill>
                <a:schemeClr val="tx1"/>
              </a:solidFill>
            </a:endParaRPr>
          </a:p>
        </p:txBody>
      </p:sp>
      <p:sp>
        <p:nvSpPr>
          <p:cNvPr id="4" name="Rectangle 3"/>
          <p:cNvSpPr/>
          <p:nvPr/>
        </p:nvSpPr>
        <p:spPr>
          <a:xfrm rot="376791">
            <a:off x="3375367" y="1938945"/>
            <a:ext cx="4695563" cy="1590111"/>
          </a:xfrm>
          <a:prstGeom prst="rect">
            <a:avLst/>
          </a:prstGeom>
        </p:spPr>
        <p:txBody>
          <a:bodyPr wrap="square">
            <a:spAutoFit/>
          </a:bodyPr>
          <a:lstStyle/>
          <a:p>
            <a:pPr lvl="0"/>
            <a:r>
              <a:rPr lang="en-US" sz="2000" dirty="0">
                <a:solidFill>
                  <a:srgbClr val="002060"/>
                </a:solidFill>
              </a:rPr>
              <a:t>there is simply too much information for </a:t>
            </a:r>
            <a:endParaRPr lang="en-US" sz="2000" dirty="0" smtClean="0">
              <a:solidFill>
                <a:srgbClr val="002060"/>
              </a:solidFill>
            </a:endParaRPr>
          </a:p>
          <a:p>
            <a:pPr lvl="0"/>
            <a:r>
              <a:rPr lang="en-US" sz="2000" dirty="0" smtClean="0">
                <a:solidFill>
                  <a:srgbClr val="002060"/>
                </a:solidFill>
              </a:rPr>
              <a:t>my </a:t>
            </a:r>
            <a:r>
              <a:rPr lang="en-US" sz="2000" dirty="0">
                <a:solidFill>
                  <a:srgbClr val="002060"/>
                </a:solidFill>
              </a:rPr>
              <a:t>brain to fully process and be aware </a:t>
            </a:r>
            <a:endParaRPr lang="en-US" sz="2000" dirty="0" smtClean="0">
              <a:solidFill>
                <a:srgbClr val="002060"/>
              </a:solidFill>
            </a:endParaRPr>
          </a:p>
          <a:p>
            <a:pPr lvl="0"/>
            <a:r>
              <a:rPr lang="en-US" sz="2000" dirty="0" smtClean="0">
                <a:solidFill>
                  <a:srgbClr val="002060"/>
                </a:solidFill>
              </a:rPr>
              <a:t>of every </a:t>
            </a:r>
            <a:r>
              <a:rPr lang="en-US" sz="2000" dirty="0">
                <a:solidFill>
                  <a:srgbClr val="002060"/>
                </a:solidFill>
              </a:rPr>
              <a:t>single thing that happens in </a:t>
            </a:r>
            <a:r>
              <a:rPr lang="en-US" sz="2000" dirty="0" smtClean="0">
                <a:solidFill>
                  <a:srgbClr val="002060"/>
                </a:solidFill>
              </a:rPr>
              <a:t>my </a:t>
            </a:r>
          </a:p>
          <a:p>
            <a:pPr lvl="0"/>
            <a:r>
              <a:rPr lang="en-US" sz="2000" dirty="0" smtClean="0">
                <a:solidFill>
                  <a:srgbClr val="002060"/>
                </a:solidFill>
              </a:rPr>
              <a:t>immediate </a:t>
            </a:r>
            <a:r>
              <a:rPr lang="en-US" sz="2000" dirty="0">
                <a:solidFill>
                  <a:srgbClr val="002060"/>
                </a:solidFill>
              </a:rPr>
              <a:t>environment.</a:t>
            </a:r>
          </a:p>
          <a:p>
            <a:pPr lvl="0"/>
            <a:endParaRPr lang="en-US" dirty="0">
              <a:solidFill>
                <a:prstClr val="black"/>
              </a:solidFill>
            </a:endParaRPr>
          </a:p>
        </p:txBody>
      </p:sp>
      <p:sp>
        <p:nvSpPr>
          <p:cNvPr id="7" name="Rectangle 6"/>
          <p:cNvSpPr/>
          <p:nvPr/>
        </p:nvSpPr>
        <p:spPr>
          <a:xfrm>
            <a:off x="4876800" y="4590941"/>
            <a:ext cx="3962400" cy="1569660"/>
          </a:xfrm>
          <a:prstGeom prst="rect">
            <a:avLst/>
          </a:prstGeom>
        </p:spPr>
        <p:txBody>
          <a:bodyPr wrap="square">
            <a:spAutoFit/>
          </a:bodyPr>
          <a:lstStyle/>
          <a:p>
            <a:pPr lvl="0"/>
            <a:r>
              <a:rPr lang="en-US" sz="2000" dirty="0">
                <a:solidFill>
                  <a:schemeClr val="accent4">
                    <a:lumMod val="75000"/>
                  </a:schemeClr>
                </a:solidFill>
              </a:rPr>
              <a:t>In many cases, big shifts can happen in your visual field and you are never even aware of these changes. </a:t>
            </a:r>
            <a:endParaRPr lang="en-US" sz="2000" dirty="0" smtClean="0">
              <a:solidFill>
                <a:schemeClr val="accent4">
                  <a:lumMod val="75000"/>
                </a:schemeClr>
              </a:solidFill>
            </a:endParaRPr>
          </a:p>
          <a:p>
            <a:pPr marL="285750" lvl="0" indent="-285750">
              <a:buFont typeface="Wingdings" panose="05000000000000000000" pitchFamily="2" charset="2"/>
              <a:buChar char="Ø"/>
            </a:pPr>
            <a:r>
              <a:rPr lang="en-US" dirty="0" smtClean="0">
                <a:solidFill>
                  <a:prstClr val="black"/>
                </a:solidFill>
              </a:rPr>
              <a:t>Psychologists </a:t>
            </a:r>
            <a:r>
              <a:rPr lang="en-US" dirty="0">
                <a:solidFill>
                  <a:prstClr val="black"/>
                </a:solidFill>
              </a:rPr>
              <a:t>refer to this as </a:t>
            </a:r>
            <a:endParaRPr lang="en-US" dirty="0" smtClean="0">
              <a:solidFill>
                <a:prstClr val="black"/>
              </a:solidFill>
            </a:endParaRPr>
          </a:p>
          <a:p>
            <a:pPr lvl="0"/>
            <a:r>
              <a:rPr lang="en-US" dirty="0">
                <a:solidFill>
                  <a:prstClr val="black"/>
                </a:solidFill>
              </a:rPr>
              <a:t> </a:t>
            </a:r>
            <a:r>
              <a:rPr lang="en-US" dirty="0" smtClean="0">
                <a:solidFill>
                  <a:prstClr val="black"/>
                </a:solidFill>
              </a:rPr>
              <a:t>        change </a:t>
            </a:r>
            <a:r>
              <a:rPr lang="en-US" dirty="0">
                <a:solidFill>
                  <a:prstClr val="black"/>
                </a:solidFill>
              </a:rPr>
              <a:t>blindness.</a:t>
            </a:r>
          </a:p>
        </p:txBody>
      </p:sp>
      <p:sp>
        <p:nvSpPr>
          <p:cNvPr id="8" name="TextBox 7"/>
          <p:cNvSpPr txBox="1"/>
          <p:nvPr/>
        </p:nvSpPr>
        <p:spPr>
          <a:xfrm>
            <a:off x="1295400" y="6477000"/>
            <a:ext cx="4217245" cy="276999"/>
          </a:xfrm>
          <a:prstGeom prst="rect">
            <a:avLst/>
          </a:prstGeom>
          <a:noFill/>
        </p:spPr>
        <p:txBody>
          <a:bodyPr wrap="none" rtlCol="0">
            <a:spAutoFit/>
          </a:bodyPr>
          <a:lstStyle/>
          <a:p>
            <a:pPr lvl="0"/>
            <a:r>
              <a:rPr lang="en-US" sz="1200" dirty="0">
                <a:solidFill>
                  <a:prstClr val="black"/>
                </a:solidFill>
              </a:rPr>
              <a:t>Whodunit:  </a:t>
            </a:r>
            <a:r>
              <a:rPr lang="en-US" sz="1200" dirty="0">
                <a:solidFill>
                  <a:prstClr val="black"/>
                </a:solidFill>
                <a:hlinkClick r:id="rId3"/>
              </a:rPr>
              <a:t>https://www.youtube.com/watch?v=S9WC-vWCkkU</a:t>
            </a:r>
            <a:endParaRPr lang="en-US" sz="1200" dirty="0">
              <a:solidFill>
                <a:prstClr val="black"/>
              </a:solidFill>
            </a:endParaRPr>
          </a:p>
        </p:txBody>
      </p:sp>
    </p:spTree>
    <p:extLst>
      <p:ext uri="{BB962C8B-B14F-4D97-AF65-F5344CB8AC3E}">
        <p14:creationId xmlns:p14="http://schemas.microsoft.com/office/powerpoint/2010/main" val="14732547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7" name="Title 6"/>
          <p:cNvSpPr>
            <a:spLocks noGrp="1"/>
          </p:cNvSpPr>
          <p:nvPr>
            <p:ph type="ctrTitle"/>
          </p:nvPr>
        </p:nvSpPr>
        <p:spPr>
          <a:xfrm>
            <a:off x="1371600" y="762000"/>
            <a:ext cx="7406640" cy="1472184"/>
          </a:xfrm>
        </p:spPr>
        <p:txBody>
          <a:bodyPr>
            <a:normAutofit fontScale="90000"/>
          </a:bodyPr>
          <a:lstStyle/>
          <a:p>
            <a:r>
              <a:rPr lang="en-US" dirty="0" smtClean="0">
                <a:solidFill>
                  <a:srgbClr val="002060"/>
                </a:solidFill>
              </a:rPr>
              <a:t>Change Blindness</a:t>
            </a:r>
            <a:br>
              <a:rPr lang="en-US" dirty="0" smtClean="0">
                <a:solidFill>
                  <a:srgbClr val="002060"/>
                </a:solidFill>
              </a:rPr>
            </a:br>
            <a:r>
              <a:rPr lang="en-US" sz="3600" dirty="0" smtClean="0">
                <a:solidFill>
                  <a:srgbClr val="002060"/>
                </a:solidFill>
              </a:rPr>
              <a:t>Why are we blind to change?</a:t>
            </a:r>
            <a:br>
              <a:rPr lang="en-US" sz="3600" dirty="0" smtClean="0">
                <a:solidFill>
                  <a:srgbClr val="002060"/>
                </a:solidFill>
              </a:rPr>
            </a:br>
            <a:r>
              <a:rPr lang="en-US" sz="3600" dirty="0" smtClean="0">
                <a:solidFill>
                  <a:srgbClr val="002060"/>
                </a:solidFill>
              </a:rPr>
              <a:t>If we miss the elephant in the room-</a:t>
            </a:r>
            <a:r>
              <a:rPr lang="en-US" sz="3600" dirty="0">
                <a:solidFill>
                  <a:srgbClr val="002060"/>
                </a:solidFill>
              </a:rPr>
              <a:t> </a:t>
            </a:r>
            <a:r>
              <a:rPr lang="en-US" sz="3600" dirty="0" smtClean="0">
                <a:solidFill>
                  <a:srgbClr val="002060"/>
                </a:solidFill>
              </a:rPr>
              <a:t/>
            </a:r>
            <a:br>
              <a:rPr lang="en-US" sz="3600" dirty="0" smtClean="0">
                <a:solidFill>
                  <a:srgbClr val="002060"/>
                </a:solidFill>
              </a:rPr>
            </a:br>
            <a:r>
              <a:rPr lang="en-US" sz="3600" dirty="0">
                <a:solidFill>
                  <a:srgbClr val="002060"/>
                </a:solidFill>
              </a:rPr>
              <a:t>	</a:t>
            </a:r>
            <a:r>
              <a:rPr lang="en-US" sz="3600" dirty="0" smtClean="0">
                <a:solidFill>
                  <a:srgbClr val="002060"/>
                </a:solidFill>
              </a:rPr>
              <a:t>What else do we miss?</a:t>
            </a:r>
            <a:endParaRPr lang="en-US" sz="3600" dirty="0">
              <a:solidFill>
                <a:srgbClr val="002060"/>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362200"/>
            <a:ext cx="4950618"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498352" y="6195821"/>
            <a:ext cx="4843570" cy="369332"/>
          </a:xfrm>
          <a:prstGeom prst="rect">
            <a:avLst/>
          </a:prstGeom>
          <a:noFill/>
        </p:spPr>
        <p:txBody>
          <a:bodyPr wrap="none" rtlCol="0">
            <a:spAutoFit/>
          </a:bodyPr>
          <a:lstStyle/>
          <a:p>
            <a:pPr lvl="0"/>
            <a:r>
              <a:rPr lang="en-US" dirty="0" smtClean="0">
                <a:solidFill>
                  <a:prstClr val="black"/>
                </a:solidFill>
                <a:hlinkClick r:id="rId3"/>
              </a:rPr>
              <a:t>http</a:t>
            </a:r>
            <a:r>
              <a:rPr lang="en-US" dirty="0">
                <a:solidFill>
                  <a:prstClr val="black"/>
                </a:solidFill>
                <a:hlinkClick r:id="rId3"/>
              </a:rPr>
              <a:t>://www.youtube.com/watch?v=UtKt8YF7dgQ</a:t>
            </a:r>
            <a:endParaRPr lang="en-US" dirty="0">
              <a:solidFill>
                <a:prstClr val="black"/>
              </a:solidFill>
            </a:endParaRPr>
          </a:p>
        </p:txBody>
      </p:sp>
      <p:sp>
        <p:nvSpPr>
          <p:cNvPr id="3" name="TextBox 2"/>
          <p:cNvSpPr txBox="1"/>
          <p:nvPr/>
        </p:nvSpPr>
        <p:spPr>
          <a:xfrm>
            <a:off x="1439971" y="5562600"/>
            <a:ext cx="7149586" cy="646331"/>
          </a:xfrm>
          <a:prstGeom prst="rect">
            <a:avLst/>
          </a:prstGeom>
          <a:noFill/>
        </p:spPr>
        <p:txBody>
          <a:bodyPr wrap="none" rtlCol="0">
            <a:spAutoFit/>
          </a:bodyPr>
          <a:lstStyle/>
          <a:p>
            <a:r>
              <a:rPr lang="en-US" dirty="0" smtClean="0"/>
              <a:t>Looking isn’t the same as seeing. You have to focus attention to be aware.</a:t>
            </a:r>
          </a:p>
          <a:p>
            <a:r>
              <a:rPr lang="en-US" dirty="0" smtClean="0"/>
              <a:t>Dan Simons and the gorilla narrate about the study</a:t>
            </a:r>
            <a:endParaRPr lang="en-US" dirty="0"/>
          </a:p>
        </p:txBody>
      </p:sp>
    </p:spTree>
    <p:extLst>
      <p:ext uri="{BB962C8B-B14F-4D97-AF65-F5344CB8AC3E}">
        <p14:creationId xmlns:p14="http://schemas.microsoft.com/office/powerpoint/2010/main" val="32410071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2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b="1" dirty="0" smtClean="0"/>
              <a:t>Priming</a:t>
            </a:r>
            <a:endParaRPr lang="en-US" sz="2800" b="1" dirty="0"/>
          </a:p>
        </p:txBody>
      </p:sp>
      <p:sp>
        <p:nvSpPr>
          <p:cNvPr id="6" name="Content Placeholder 5"/>
          <p:cNvSpPr>
            <a:spLocks noGrp="1"/>
          </p:cNvSpPr>
          <p:nvPr>
            <p:ph idx="1"/>
          </p:nvPr>
        </p:nvSpPr>
        <p:spPr>
          <a:xfrm>
            <a:off x="1435608" y="1447800"/>
            <a:ext cx="7498080" cy="5029200"/>
          </a:xfrm>
        </p:spPr>
        <p:txBody>
          <a:bodyPr>
            <a:normAutofit/>
          </a:bodyPr>
          <a:lstStyle/>
          <a:p>
            <a:endParaRPr lang="en-US" sz="1200" dirty="0" smtClean="0"/>
          </a:p>
          <a:p>
            <a:endParaRPr lang="en-US" sz="1200" dirty="0" smtClean="0"/>
          </a:p>
          <a:p>
            <a:endParaRPr lang="en-US" sz="1200" dirty="0" smtClean="0"/>
          </a:p>
          <a:p>
            <a:r>
              <a:rPr lang="en-US" sz="1800" dirty="0" smtClean="0"/>
              <a:t>A process through which one input or cue prepares a person for an upcoming input or cue</a:t>
            </a:r>
          </a:p>
          <a:p>
            <a:r>
              <a:rPr lang="en-US" sz="1800" dirty="0" smtClean="0"/>
              <a:t>Implicit memory (unconscious)</a:t>
            </a:r>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pPr>
              <a:buNone/>
            </a:pPr>
            <a:endParaRPr lang="en-US" sz="1200" dirty="0" smtClean="0"/>
          </a:p>
          <a:p>
            <a:pPr>
              <a:buNone/>
            </a:pPr>
            <a:endParaRPr lang="en-US" sz="1200" dirty="0"/>
          </a:p>
        </p:txBody>
      </p:sp>
      <p:pic>
        <p:nvPicPr>
          <p:cNvPr id="4" name="Picture 3" descr="nike.jpeg"/>
          <p:cNvPicPr>
            <a:picLocks noChangeAspect="1"/>
          </p:cNvPicPr>
          <p:nvPr/>
        </p:nvPicPr>
        <p:blipFill>
          <a:blip r:embed="rId2" cstate="print"/>
          <a:stretch>
            <a:fillRect/>
          </a:stretch>
        </p:blipFill>
        <p:spPr>
          <a:xfrm>
            <a:off x="2971800" y="609600"/>
            <a:ext cx="1973580" cy="1478280"/>
          </a:xfrm>
          <a:prstGeom prst="rect">
            <a:avLst/>
          </a:prstGeom>
        </p:spPr>
      </p:pic>
    </p:spTree>
    <p:extLst>
      <p:ext uri="{BB962C8B-B14F-4D97-AF65-F5344CB8AC3E}">
        <p14:creationId xmlns:p14="http://schemas.microsoft.com/office/powerpoint/2010/main" val="42898052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1981200"/>
            <a:ext cx="7498080" cy="1143000"/>
          </a:xfrm>
        </p:spPr>
        <p:txBody>
          <a:bodyPr>
            <a:noAutofit/>
          </a:bodyPr>
          <a:lstStyle/>
          <a:p>
            <a:r>
              <a:rPr lang="en-US" sz="2400" dirty="0" smtClean="0">
                <a:solidFill>
                  <a:srgbClr val="002060"/>
                </a:solidFill>
              </a:rPr>
              <a:t>How does the Chicago Experiment  prime the participants to Miss the “Gorilla in the Room”?</a:t>
            </a:r>
            <a:endParaRPr lang="en-US" sz="2400" dirty="0">
              <a:solidFill>
                <a:srgbClr val="002060"/>
              </a:solidFill>
            </a:endParaRPr>
          </a:p>
        </p:txBody>
      </p:sp>
      <p:pic>
        <p:nvPicPr>
          <p:cNvPr id="4" name="Content Placeholder 3" descr="nike.jpeg"/>
          <p:cNvPicPr>
            <a:picLocks noGrp="1" noChangeAspect="1"/>
          </p:cNvPicPr>
          <p:nvPr>
            <p:ph idx="1"/>
          </p:nvPr>
        </p:nvPicPr>
        <p:blipFill>
          <a:blip r:embed="rId2" cstate="print"/>
          <a:stretch>
            <a:fillRect/>
          </a:stretch>
        </p:blipFill>
        <p:spPr>
          <a:xfrm>
            <a:off x="3886200" y="381000"/>
            <a:ext cx="2136349" cy="1600200"/>
          </a:xfrm>
          <a:prstGeom prst="rect">
            <a:avLst/>
          </a:prstGeom>
        </p:spPr>
      </p:pic>
      <p:pic>
        <p:nvPicPr>
          <p:cNvPr id="5" name="Picture 4" descr="gorilla testimages.jpeg"/>
          <p:cNvPicPr>
            <a:picLocks noChangeAspect="1"/>
          </p:cNvPicPr>
          <p:nvPr/>
        </p:nvPicPr>
        <p:blipFill>
          <a:blip r:embed="rId3" cstate="print"/>
          <a:stretch>
            <a:fillRect/>
          </a:stretch>
        </p:blipFill>
        <p:spPr>
          <a:xfrm>
            <a:off x="1219200" y="3352800"/>
            <a:ext cx="2438400" cy="2438400"/>
          </a:xfrm>
          <a:prstGeom prst="rect">
            <a:avLst/>
          </a:prstGeom>
        </p:spPr>
      </p:pic>
    </p:spTree>
    <p:extLst>
      <p:ext uri="{BB962C8B-B14F-4D97-AF65-F5344CB8AC3E}">
        <p14:creationId xmlns:p14="http://schemas.microsoft.com/office/powerpoint/2010/main" val="17170978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Clive </a:t>
            </a:r>
            <a:r>
              <a:rPr lang="en-US" dirty="0" err="1" smtClean="0"/>
              <a:t>Waring</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895600"/>
            <a:ext cx="2640013"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447800" y="1981199"/>
            <a:ext cx="7172605" cy="461665"/>
          </a:xfrm>
          <a:prstGeom prst="rect">
            <a:avLst/>
          </a:prstGeom>
          <a:noFill/>
        </p:spPr>
        <p:txBody>
          <a:bodyPr wrap="none" rtlCol="0">
            <a:spAutoFit/>
          </a:bodyPr>
          <a:lstStyle/>
          <a:p>
            <a:r>
              <a:rPr lang="en-US" sz="2400" dirty="0" smtClean="0">
                <a:solidFill>
                  <a:prstClr val="black"/>
                </a:solidFill>
              </a:rPr>
              <a:t>He has no short-term memory but has implicit memory</a:t>
            </a:r>
            <a:endParaRPr lang="en-US" sz="2400" dirty="0">
              <a:solidFill>
                <a:prstClr val="black"/>
              </a:solidFill>
            </a:endParaRPr>
          </a:p>
        </p:txBody>
      </p:sp>
      <p:sp>
        <p:nvSpPr>
          <p:cNvPr id="4" name="TextBox 3"/>
          <p:cNvSpPr txBox="1"/>
          <p:nvPr/>
        </p:nvSpPr>
        <p:spPr>
          <a:xfrm>
            <a:off x="1066800" y="5733365"/>
            <a:ext cx="8229599" cy="1200329"/>
          </a:xfrm>
          <a:prstGeom prst="rect">
            <a:avLst/>
          </a:prstGeom>
          <a:noFill/>
        </p:spPr>
        <p:txBody>
          <a:bodyPr wrap="square" rtlCol="0">
            <a:spAutoFit/>
          </a:bodyPr>
          <a:lstStyle/>
          <a:p>
            <a:r>
              <a:rPr lang="en-US" dirty="0">
                <a:hlinkClick r:id="rId3"/>
              </a:rPr>
              <a:t>https://</a:t>
            </a:r>
            <a:r>
              <a:rPr lang="en-US" dirty="0" smtClean="0">
                <a:hlinkClick r:id="rId3"/>
              </a:rPr>
              <a:t>www.youtube.com/watch?v=Vwigmktix2Y</a:t>
            </a:r>
            <a:endParaRPr lang="en-US" dirty="0" smtClean="0"/>
          </a:p>
          <a:p>
            <a:endParaRPr lang="en-US" dirty="0"/>
          </a:p>
          <a:p>
            <a:r>
              <a:rPr lang="en-US" dirty="0" smtClean="0"/>
              <a:t>His wife’s explanation of his passions </a:t>
            </a:r>
            <a:r>
              <a:rPr lang="en-US" sz="1400" dirty="0" smtClean="0">
                <a:hlinkClick r:id="rId4"/>
              </a:rPr>
              <a:t>https</a:t>
            </a:r>
            <a:r>
              <a:rPr lang="en-US" sz="1400" dirty="0">
                <a:hlinkClick r:id="rId4"/>
              </a:rPr>
              <a:t>://</a:t>
            </a:r>
            <a:r>
              <a:rPr lang="en-US" sz="1400" dirty="0" smtClean="0">
                <a:hlinkClick r:id="rId4"/>
              </a:rPr>
              <a:t>www.youtube.com/watch?v=ymEn_YxZqZw</a:t>
            </a:r>
            <a:endParaRPr lang="en-US" sz="1400" dirty="0" smtClean="0"/>
          </a:p>
          <a:p>
            <a:endParaRPr lang="en-US" dirty="0"/>
          </a:p>
        </p:txBody>
      </p:sp>
    </p:spTree>
    <p:extLst>
      <p:ext uri="{BB962C8B-B14F-4D97-AF65-F5344CB8AC3E}">
        <p14:creationId xmlns:p14="http://schemas.microsoft.com/office/powerpoint/2010/main" val="42549522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John Bargh</a:t>
            </a:r>
            <a:endParaRPr lang="en-US" dirty="0"/>
          </a:p>
        </p:txBody>
      </p:sp>
      <p:sp>
        <p:nvSpPr>
          <p:cNvPr id="3" name="Content Placeholder 2"/>
          <p:cNvSpPr>
            <a:spLocks noGrp="1"/>
          </p:cNvSpPr>
          <p:nvPr>
            <p:ph idx="1"/>
          </p:nvPr>
        </p:nvSpPr>
        <p:spPr>
          <a:xfrm>
            <a:off x="1066800" y="1447800"/>
            <a:ext cx="8077200" cy="4800600"/>
          </a:xfrm>
        </p:spPr>
        <p:txBody>
          <a:bodyPr/>
          <a:lstStyle/>
          <a:p>
            <a:pPr marL="82296" indent="0">
              <a:buNone/>
            </a:pPr>
            <a:r>
              <a:rPr lang="en-US" dirty="0"/>
              <a:t>D</a:t>
            </a:r>
            <a:r>
              <a:rPr lang="en-US" dirty="0" smtClean="0"/>
              <a:t>ual Processing |  Implicit &amp; Explicit | Priming</a:t>
            </a:r>
          </a:p>
          <a:p>
            <a:pPr marL="82296" indent="0">
              <a:buNone/>
            </a:pPr>
            <a:endParaRPr lang="en-US" dirty="0"/>
          </a:p>
        </p:txBody>
      </p:sp>
      <p:sp>
        <p:nvSpPr>
          <p:cNvPr id="4" name="TextBox 3"/>
          <p:cNvSpPr txBox="1"/>
          <p:nvPr/>
        </p:nvSpPr>
        <p:spPr>
          <a:xfrm>
            <a:off x="1257300" y="5580727"/>
            <a:ext cx="6490303" cy="1000274"/>
          </a:xfrm>
          <a:prstGeom prst="rect">
            <a:avLst/>
          </a:prstGeom>
          <a:noFill/>
        </p:spPr>
        <p:txBody>
          <a:bodyPr wrap="none" rtlCol="0">
            <a:spAutoFit/>
          </a:bodyPr>
          <a:lstStyle/>
          <a:p>
            <a:r>
              <a:rPr lang="en-US" sz="1400" dirty="0" smtClean="0"/>
              <a:t>Malcom Gladwell </a:t>
            </a:r>
            <a:r>
              <a:rPr lang="en-US" sz="1400" dirty="0"/>
              <a:t>controversial interview:  </a:t>
            </a:r>
            <a:r>
              <a:rPr lang="en-US" sz="1200" dirty="0">
                <a:hlinkClick r:id="rId2"/>
              </a:rPr>
              <a:t>https://</a:t>
            </a:r>
            <a:r>
              <a:rPr lang="en-US" sz="1200" dirty="0" smtClean="0">
                <a:hlinkClick r:id="rId2"/>
              </a:rPr>
              <a:t>www.youtube.com/watch?v=OY0WFdk44pc</a:t>
            </a:r>
            <a:endParaRPr lang="en-US" sz="1200" dirty="0" smtClean="0"/>
          </a:p>
          <a:p>
            <a:r>
              <a:rPr lang="en-US" sz="1600" dirty="0" smtClean="0"/>
              <a:t>A small sample to recreate </a:t>
            </a:r>
            <a:r>
              <a:rPr lang="en-US" sz="1600" dirty="0" err="1" smtClean="0"/>
              <a:t>Bargh’s</a:t>
            </a:r>
            <a:r>
              <a:rPr lang="en-US" sz="1600" dirty="0" smtClean="0"/>
              <a:t> study</a:t>
            </a:r>
            <a:r>
              <a:rPr lang="en-US" sz="1100" dirty="0" smtClean="0"/>
              <a:t>: </a:t>
            </a:r>
            <a:r>
              <a:rPr lang="en-US" sz="1100" dirty="0" smtClean="0">
                <a:hlinkClick r:id="rId3"/>
              </a:rPr>
              <a:t>https</a:t>
            </a:r>
            <a:r>
              <a:rPr lang="en-US" sz="1100" dirty="0">
                <a:hlinkClick r:id="rId3"/>
              </a:rPr>
              <a:t>://</a:t>
            </a:r>
            <a:r>
              <a:rPr lang="en-US" sz="1100" dirty="0" smtClean="0">
                <a:hlinkClick r:id="rId3"/>
              </a:rPr>
              <a:t>www.youtube.com/watch?v=5g4_v4JStOU</a:t>
            </a:r>
            <a:endParaRPr lang="en-US" sz="1100" dirty="0" smtClean="0"/>
          </a:p>
          <a:p>
            <a:endParaRPr lang="en-US" sz="1100" dirty="0" smtClean="0"/>
          </a:p>
          <a:p>
            <a:endParaRPr lang="en-US" dirty="0"/>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0" t="9523" r="260" b="12153"/>
          <a:stretch/>
        </p:blipFill>
        <p:spPr bwMode="auto">
          <a:xfrm>
            <a:off x="1371600" y="2100927"/>
            <a:ext cx="5763205" cy="3385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24993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priming is</a:t>
            </a:r>
            <a:endParaRPr lang="en-US" dirty="0"/>
          </a:p>
        </p:txBody>
      </p:sp>
      <p:sp>
        <p:nvSpPr>
          <p:cNvPr id="3" name="Content Placeholder 2"/>
          <p:cNvSpPr>
            <a:spLocks noGrp="1"/>
          </p:cNvSpPr>
          <p:nvPr>
            <p:ph idx="1"/>
          </p:nvPr>
        </p:nvSpPr>
        <p:spPr>
          <a:xfrm>
            <a:off x="1295400" y="1219200"/>
            <a:ext cx="7498080" cy="4800600"/>
          </a:xfrm>
        </p:spPr>
        <p:txBody>
          <a:bodyPr/>
          <a:lstStyle/>
          <a:p>
            <a:r>
              <a:rPr lang="en-US" sz="2400" dirty="0" smtClean="0"/>
              <a:t>Unconscious and implicit</a:t>
            </a:r>
          </a:p>
          <a:p>
            <a:r>
              <a:rPr lang="en-US" sz="2400" dirty="0" smtClean="0"/>
              <a:t>Schema</a:t>
            </a:r>
          </a:p>
          <a:p>
            <a:r>
              <a:rPr lang="en-US" sz="2400" dirty="0" smtClean="0"/>
              <a:t>Bias</a:t>
            </a:r>
          </a:p>
          <a:p>
            <a:r>
              <a:rPr lang="en-US" sz="2400" dirty="0" smtClean="0"/>
              <a:t>Generalization, simplification</a:t>
            </a:r>
          </a:p>
          <a:p>
            <a:r>
              <a:rPr lang="en-US" sz="2400" dirty="0" smtClean="0"/>
              <a:t>Conditioning</a:t>
            </a:r>
          </a:p>
          <a:p>
            <a:pPr marL="82296" indent="0">
              <a:buNone/>
            </a:pPr>
            <a:r>
              <a:rPr lang="en-US" dirty="0" smtClean="0"/>
              <a:t>But is it</a:t>
            </a:r>
          </a:p>
          <a:p>
            <a:r>
              <a:rPr lang="en-US" sz="2400" dirty="0" smtClean="0"/>
              <a:t>Automaticity</a:t>
            </a:r>
          </a:p>
          <a:p>
            <a:r>
              <a:rPr lang="en-US" sz="2400" dirty="0" smtClean="0"/>
              <a:t>Causal</a:t>
            </a:r>
          </a:p>
          <a:p>
            <a:pPr marL="82296" indent="0">
              <a:buNone/>
            </a:pPr>
            <a:r>
              <a:rPr lang="en-US" sz="2400" dirty="0" smtClean="0"/>
              <a:t>If we act automatically or unconsciously, how does that equate to a lack of free will?</a:t>
            </a:r>
          </a:p>
          <a:p>
            <a:endParaRPr lang="en-US" dirty="0"/>
          </a:p>
        </p:txBody>
      </p:sp>
    </p:spTree>
    <p:extLst>
      <p:ext uri="{BB962C8B-B14F-4D97-AF65-F5344CB8AC3E}">
        <p14:creationId xmlns:p14="http://schemas.microsoft.com/office/powerpoint/2010/main" val="29931084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3885" y="1828800"/>
            <a:ext cx="3810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p:cNvSpPr>
            <a:spLocks noGrp="1"/>
          </p:cNvSpPr>
          <p:nvPr>
            <p:ph type="title"/>
          </p:nvPr>
        </p:nvSpPr>
        <p:spPr>
          <a:xfrm>
            <a:off x="1143000" y="5236536"/>
            <a:ext cx="7848600" cy="1621464"/>
          </a:xfrm>
        </p:spPr>
        <p:txBody>
          <a:bodyPr>
            <a:normAutofit/>
          </a:bodyPr>
          <a:lstStyle/>
          <a:p>
            <a:pPr algn="l"/>
            <a:r>
              <a:rPr lang="en-US" sz="1600" dirty="0" smtClean="0"/>
              <a:t/>
            </a:r>
            <a:br>
              <a:rPr lang="en-US" sz="1600" dirty="0" smtClean="0"/>
            </a:br>
            <a:r>
              <a:rPr lang="en-US" sz="1600" dirty="0" smtClean="0"/>
              <a:t/>
            </a:r>
            <a:br>
              <a:rPr lang="en-US" sz="1600" dirty="0" smtClean="0"/>
            </a:br>
            <a:endParaRPr lang="en-US" sz="1600" dirty="0">
              <a:solidFill>
                <a:srgbClr val="002060"/>
              </a:solidFill>
            </a:endParaRPr>
          </a:p>
        </p:txBody>
      </p:sp>
      <p:sp>
        <p:nvSpPr>
          <p:cNvPr id="11" name="TextBox 10"/>
          <p:cNvSpPr txBox="1"/>
          <p:nvPr/>
        </p:nvSpPr>
        <p:spPr>
          <a:xfrm>
            <a:off x="1028700" y="384754"/>
            <a:ext cx="8305800" cy="769441"/>
          </a:xfrm>
          <a:prstGeom prst="rect">
            <a:avLst/>
          </a:prstGeom>
          <a:noFill/>
        </p:spPr>
        <p:txBody>
          <a:bodyPr wrap="square" rtlCol="0">
            <a:spAutoFit/>
          </a:bodyPr>
          <a:lstStyle/>
          <a:p>
            <a:pPr algn="ctr"/>
            <a:r>
              <a:rPr lang="en-US" sz="2400" b="1" dirty="0" smtClean="0">
                <a:solidFill>
                  <a:srgbClr val="0070C0"/>
                </a:solidFill>
              </a:rPr>
              <a:t>Gestalt </a:t>
            </a:r>
            <a:r>
              <a:rPr lang="en-US" sz="2400" b="1" dirty="0">
                <a:solidFill>
                  <a:srgbClr val="0070C0"/>
                </a:solidFill>
              </a:rPr>
              <a:t>Laws of Perceptual Organization</a:t>
            </a:r>
          </a:p>
          <a:p>
            <a:pPr algn="ctr"/>
            <a:r>
              <a:rPr lang="en-US" sz="2000" dirty="0" smtClean="0">
                <a:solidFill>
                  <a:prstClr val="black"/>
                </a:solidFill>
              </a:rPr>
              <a:t>Our </a:t>
            </a:r>
            <a:r>
              <a:rPr lang="en-US" sz="2000" dirty="0">
                <a:solidFill>
                  <a:prstClr val="black"/>
                </a:solidFill>
              </a:rPr>
              <a:t>brains </a:t>
            </a:r>
            <a:r>
              <a:rPr lang="en-US" sz="2000" dirty="0" smtClean="0">
                <a:solidFill>
                  <a:prstClr val="black"/>
                </a:solidFill>
              </a:rPr>
              <a:t>ignore </a:t>
            </a:r>
            <a:r>
              <a:rPr lang="en-US" sz="2000" dirty="0">
                <a:solidFill>
                  <a:prstClr val="black"/>
                </a:solidFill>
              </a:rPr>
              <a:t>contradictory information and </a:t>
            </a:r>
            <a:r>
              <a:rPr lang="en-US" sz="2000" dirty="0" smtClean="0">
                <a:solidFill>
                  <a:prstClr val="black"/>
                </a:solidFill>
              </a:rPr>
              <a:t>fill gaps in with </a:t>
            </a:r>
            <a:r>
              <a:rPr lang="en-US" sz="2000" dirty="0">
                <a:solidFill>
                  <a:prstClr val="black"/>
                </a:solidFill>
              </a:rPr>
              <a:t>information.</a:t>
            </a:r>
            <a:endParaRPr lang="en-US" sz="2000" b="1" dirty="0">
              <a:solidFill>
                <a:prstClr val="black"/>
              </a:solidFill>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6225" y="1055915"/>
            <a:ext cx="2190750" cy="1989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399" y="4049486"/>
            <a:ext cx="231457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3686" y="1524000"/>
            <a:ext cx="207645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28700" y="6030720"/>
            <a:ext cx="8305800" cy="646331"/>
          </a:xfrm>
          <a:prstGeom prst="rect">
            <a:avLst/>
          </a:prstGeom>
          <a:noFill/>
        </p:spPr>
        <p:txBody>
          <a:bodyPr wrap="square" rtlCol="0">
            <a:spAutoFit/>
          </a:bodyPr>
          <a:lstStyle/>
          <a:p>
            <a:r>
              <a:rPr lang="en-US" b="1" dirty="0">
                <a:solidFill>
                  <a:srgbClr val="0070C0"/>
                </a:solidFill>
                <a:effectLst>
                  <a:outerShdw blurRad="50000" dist="30000" dir="5400000" algn="tl" rotWithShape="0">
                    <a:srgbClr val="000000">
                      <a:alpha val="30000"/>
                    </a:srgbClr>
                  </a:outerShdw>
                </a:effectLst>
              </a:rPr>
              <a:t>Confabulation: </a:t>
            </a:r>
            <a:r>
              <a:rPr lang="en-US" b="1" dirty="0" smtClean="0">
                <a:solidFill>
                  <a:srgbClr val="0070C0"/>
                </a:solidFill>
                <a:effectLst>
                  <a:outerShdw blurRad="50000" dist="30000" dir="5400000" algn="tl" rotWithShape="0">
                    <a:srgbClr val="000000">
                      <a:alpha val="30000"/>
                    </a:srgbClr>
                  </a:outerShdw>
                </a:effectLst>
              </a:rPr>
              <a:t>   (</a:t>
            </a:r>
            <a:r>
              <a:rPr lang="en-US" b="1" i="1" dirty="0" smtClean="0">
                <a:solidFill>
                  <a:srgbClr val="0070C0"/>
                </a:solidFill>
                <a:effectLst>
                  <a:outerShdw blurRad="50000" dist="30000" dir="5400000" algn="tl" rotWithShape="0">
                    <a:srgbClr val="000000">
                      <a:alpha val="30000"/>
                    </a:srgbClr>
                  </a:outerShdw>
                </a:effectLst>
              </a:rPr>
              <a:t>Psychology</a:t>
            </a:r>
            <a:r>
              <a:rPr lang="en-US" b="1" dirty="0" smtClean="0">
                <a:solidFill>
                  <a:srgbClr val="0070C0"/>
                </a:solidFill>
                <a:effectLst>
                  <a:outerShdw blurRad="50000" dist="30000" dir="5400000" algn="tl" rotWithShape="0">
                    <a:srgbClr val="000000">
                      <a:alpha val="30000"/>
                    </a:srgbClr>
                  </a:outerShdw>
                </a:effectLst>
              </a:rPr>
              <a:t> )</a:t>
            </a:r>
            <a:r>
              <a:rPr lang="en-US" b="1" dirty="0">
                <a:solidFill>
                  <a:srgbClr val="002060"/>
                </a:solidFill>
                <a:effectLst>
                  <a:outerShdw blurRad="50000" dist="30000" dir="5400000" algn="tl" rotWithShape="0">
                    <a:srgbClr val="000000">
                      <a:alpha val="30000"/>
                    </a:srgbClr>
                  </a:outerShdw>
                </a:effectLst>
              </a:rPr>
              <a:t/>
            </a:r>
            <a:br>
              <a:rPr lang="en-US" b="1" dirty="0">
                <a:solidFill>
                  <a:srgbClr val="002060"/>
                </a:solidFill>
                <a:effectLst>
                  <a:outerShdw blurRad="50000" dist="30000" dir="5400000" algn="tl" rotWithShape="0">
                    <a:srgbClr val="000000">
                      <a:alpha val="30000"/>
                    </a:srgbClr>
                  </a:outerShdw>
                </a:effectLst>
              </a:rPr>
            </a:br>
            <a:r>
              <a:rPr lang="en-US" b="1" dirty="0" smtClean="0">
                <a:solidFill>
                  <a:srgbClr val="002060"/>
                </a:solidFill>
                <a:effectLst>
                  <a:outerShdw blurRad="50000" dist="30000" dir="5400000" algn="tl" rotWithShape="0">
                    <a:srgbClr val="000000">
                      <a:alpha val="30000"/>
                    </a:srgbClr>
                  </a:outerShdw>
                </a:effectLst>
              </a:rPr>
              <a:t>To fill </a:t>
            </a:r>
            <a:r>
              <a:rPr lang="en-US" b="1" dirty="0">
                <a:solidFill>
                  <a:srgbClr val="002060"/>
                </a:solidFill>
                <a:effectLst>
                  <a:outerShdw blurRad="50000" dist="30000" dir="5400000" algn="tl" rotWithShape="0">
                    <a:srgbClr val="000000">
                      <a:alpha val="30000"/>
                    </a:srgbClr>
                  </a:outerShdw>
                </a:effectLst>
              </a:rPr>
              <a:t>gaps in one's memory with fabrications that </a:t>
            </a:r>
            <a:r>
              <a:rPr lang="en-US" b="1" dirty="0" smtClean="0">
                <a:solidFill>
                  <a:srgbClr val="002060"/>
                </a:solidFill>
                <a:effectLst>
                  <a:outerShdw blurRad="50000" dist="30000" dir="5400000" algn="tl" rotWithShape="0">
                    <a:srgbClr val="000000">
                      <a:alpha val="30000"/>
                    </a:srgbClr>
                  </a:outerShdw>
                </a:effectLst>
              </a:rPr>
              <a:t>you </a:t>
            </a:r>
            <a:r>
              <a:rPr lang="en-US" b="1" dirty="0">
                <a:solidFill>
                  <a:srgbClr val="002060"/>
                </a:solidFill>
                <a:effectLst>
                  <a:outerShdw blurRad="50000" dist="30000" dir="5400000" algn="tl" rotWithShape="0">
                    <a:srgbClr val="000000">
                      <a:alpha val="30000"/>
                    </a:srgbClr>
                  </a:outerShdw>
                </a:effectLst>
              </a:rPr>
              <a:t>believes to be facts.</a:t>
            </a:r>
            <a:endParaRPr lang="en-US" sz="2000" dirty="0"/>
          </a:p>
        </p:txBody>
      </p:sp>
    </p:spTree>
    <p:extLst>
      <p:ext uri="{BB962C8B-B14F-4D97-AF65-F5344CB8AC3E}">
        <p14:creationId xmlns:p14="http://schemas.microsoft.com/office/powerpoint/2010/main" val="18768419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2700000" scaled="1"/>
          <a:tileRect/>
        </a:grad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3429000"/>
            <a:ext cx="182880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473676" y="4104501"/>
            <a:ext cx="556563" cy="369332"/>
          </a:xfrm>
          <a:prstGeom prst="rect">
            <a:avLst/>
          </a:prstGeom>
          <a:noFill/>
        </p:spPr>
        <p:txBody>
          <a:bodyPr wrap="none" rtlCol="0">
            <a:spAutoFit/>
          </a:bodyPr>
          <a:lstStyle/>
          <a:p>
            <a:r>
              <a:rPr lang="en-US" dirty="0" smtClean="0">
                <a:solidFill>
                  <a:prstClr val="black"/>
                </a:solidFill>
              </a:rPr>
              <a:t>Hot</a:t>
            </a:r>
            <a:endParaRPr lang="en-US" dirty="0">
              <a:solidFill>
                <a:prstClr val="black"/>
              </a:solidFill>
            </a:endParaRPr>
          </a:p>
        </p:txBody>
      </p:sp>
      <p:sp>
        <p:nvSpPr>
          <p:cNvPr id="9" name="TextBox 8"/>
          <p:cNvSpPr txBox="1"/>
          <p:nvPr/>
        </p:nvSpPr>
        <p:spPr>
          <a:xfrm>
            <a:off x="2209800" y="5221069"/>
            <a:ext cx="643125" cy="646331"/>
          </a:xfrm>
          <a:prstGeom prst="rect">
            <a:avLst/>
          </a:prstGeom>
          <a:noFill/>
        </p:spPr>
        <p:txBody>
          <a:bodyPr wrap="none" rtlCol="0">
            <a:spAutoFit/>
          </a:bodyPr>
          <a:lstStyle/>
          <a:p>
            <a:r>
              <a:rPr lang="en-US" dirty="0" smtClean="0">
                <a:solidFill>
                  <a:prstClr val="black"/>
                </a:solidFill>
              </a:rPr>
              <a:t>Cold</a:t>
            </a:r>
          </a:p>
          <a:p>
            <a:endParaRPr lang="en-US" dirty="0">
              <a:solidFill>
                <a:prstClr val="black"/>
              </a:solidFill>
            </a:endParaRPr>
          </a:p>
        </p:txBody>
      </p:sp>
      <p:pic>
        <p:nvPicPr>
          <p:cNvPr id="1032" name="Picture 8" descr="http://www.visualphotos.com/photo/2x3225668/hand_holding_coffee_cup_600-0111290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999"/>
          <a:stretch/>
        </p:blipFill>
        <p:spPr bwMode="auto">
          <a:xfrm>
            <a:off x="1259446" y="1295400"/>
            <a:ext cx="1729589"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67080" y="5877791"/>
            <a:ext cx="7443520" cy="923330"/>
          </a:xfrm>
          <a:prstGeom prst="rect">
            <a:avLst/>
          </a:prstGeom>
          <a:noFill/>
        </p:spPr>
        <p:txBody>
          <a:bodyPr wrap="square" rtlCol="0">
            <a:spAutoFit/>
          </a:bodyPr>
          <a:lstStyle/>
          <a:p>
            <a:r>
              <a:rPr lang="en-US" dirty="0">
                <a:solidFill>
                  <a:prstClr val="black"/>
                </a:solidFill>
              </a:rPr>
              <a:t>Hot and cold?</a:t>
            </a:r>
            <a:endParaRPr lang="en-US" sz="1400" dirty="0">
              <a:solidFill>
                <a:prstClr val="black"/>
              </a:solidFill>
            </a:endParaRPr>
          </a:p>
          <a:p>
            <a:r>
              <a:rPr lang="en-US" sz="1400" dirty="0">
                <a:solidFill>
                  <a:prstClr val="black"/>
                </a:solidFill>
              </a:rPr>
              <a:t> </a:t>
            </a:r>
            <a:r>
              <a:rPr lang="en-US" dirty="0">
                <a:solidFill>
                  <a:prstClr val="black"/>
                </a:solidFill>
                <a:hlinkClick r:id="rId4"/>
              </a:rPr>
              <a:t>http://</a:t>
            </a:r>
            <a:r>
              <a:rPr lang="en-US" dirty="0" smtClean="0">
                <a:solidFill>
                  <a:prstClr val="black"/>
                </a:solidFill>
                <a:hlinkClick r:id="rId4"/>
              </a:rPr>
              <a:t>www.youtube.com/watch?v=efOF60dv5KQ</a:t>
            </a:r>
            <a:endParaRPr lang="en-US" dirty="0" smtClean="0">
              <a:solidFill>
                <a:prstClr val="black"/>
              </a:solidFill>
            </a:endParaRPr>
          </a:p>
          <a:p>
            <a:endParaRPr lang="en-US" dirty="0">
              <a:solidFill>
                <a:prstClr val="black"/>
              </a:solidFill>
            </a:endParaRPr>
          </a:p>
        </p:txBody>
      </p:sp>
      <p:sp>
        <p:nvSpPr>
          <p:cNvPr id="3" name="Title 2"/>
          <p:cNvSpPr>
            <a:spLocks noGrp="1"/>
          </p:cNvSpPr>
          <p:nvPr>
            <p:ph type="title"/>
          </p:nvPr>
        </p:nvSpPr>
        <p:spPr/>
        <p:txBody>
          <a:bodyPr/>
          <a:lstStyle/>
          <a:p>
            <a:r>
              <a:rPr lang="en-US" dirty="0" smtClean="0"/>
              <a:t>John Bargh: </a:t>
            </a:r>
            <a:endParaRPr lang="en-US" dirty="0"/>
          </a:p>
        </p:txBody>
      </p:sp>
    </p:spTree>
    <p:extLst>
      <p:ext uri="{BB962C8B-B14F-4D97-AF65-F5344CB8AC3E}">
        <p14:creationId xmlns:p14="http://schemas.microsoft.com/office/powerpoint/2010/main" val="15635372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sp>
        <p:nvSpPr>
          <p:cNvPr id="3" name="Rectangle 2"/>
          <p:cNvSpPr/>
          <p:nvPr/>
        </p:nvSpPr>
        <p:spPr>
          <a:xfrm>
            <a:off x="1371600" y="5486400"/>
            <a:ext cx="6248400" cy="1200329"/>
          </a:xfrm>
          <a:prstGeom prst="rect">
            <a:avLst/>
          </a:prstGeom>
        </p:spPr>
        <p:txBody>
          <a:bodyPr wrap="square">
            <a:spAutoFit/>
          </a:bodyPr>
          <a:lstStyle/>
          <a:p>
            <a:r>
              <a:rPr lang="en-US" dirty="0" smtClean="0">
                <a:solidFill>
                  <a:prstClr val="black"/>
                </a:solidFill>
              </a:rPr>
              <a:t>(self-justifying) </a:t>
            </a:r>
          </a:p>
          <a:p>
            <a:r>
              <a:rPr lang="en-US" dirty="0" smtClean="0">
                <a:solidFill>
                  <a:prstClr val="black"/>
                </a:solidFill>
              </a:rPr>
              <a:t>Cognitive Dissonance song:</a:t>
            </a:r>
          </a:p>
          <a:p>
            <a:r>
              <a:rPr lang="en-US" dirty="0" smtClean="0">
                <a:solidFill>
                  <a:prstClr val="black"/>
                </a:solidFill>
                <a:hlinkClick r:id="rId2"/>
              </a:rPr>
              <a:t>http://www.youtube.com/watch?v=bp39qSdyTc4</a:t>
            </a:r>
            <a:endParaRPr lang="en-US" dirty="0" smtClean="0">
              <a:solidFill>
                <a:prstClr val="black"/>
              </a:solidFill>
            </a:endParaRPr>
          </a:p>
          <a:p>
            <a:endParaRPr lang="en-US" dirty="0">
              <a:solidFill>
                <a:prstClr val="black"/>
              </a:solidFill>
            </a:endParaRPr>
          </a:p>
        </p:txBody>
      </p:sp>
      <p:sp>
        <p:nvSpPr>
          <p:cNvPr id="4" name="TextBox 3"/>
          <p:cNvSpPr txBox="1"/>
          <p:nvPr/>
        </p:nvSpPr>
        <p:spPr>
          <a:xfrm>
            <a:off x="1828800" y="1600200"/>
            <a:ext cx="3727687" cy="1200329"/>
          </a:xfrm>
          <a:prstGeom prst="rect">
            <a:avLst/>
          </a:prstGeom>
          <a:noFill/>
        </p:spPr>
        <p:txBody>
          <a:bodyPr wrap="none" rtlCol="0">
            <a:spAutoFit/>
          </a:bodyPr>
          <a:lstStyle/>
          <a:p>
            <a:r>
              <a:rPr lang="en-US" dirty="0" smtClean="0">
                <a:solidFill>
                  <a:prstClr val="black"/>
                </a:solidFill>
              </a:rPr>
              <a:t>Cognitive Dissonance and Justification</a:t>
            </a:r>
          </a:p>
          <a:p>
            <a:endParaRPr lang="en-US" dirty="0" smtClean="0">
              <a:solidFill>
                <a:prstClr val="black"/>
              </a:solidFill>
            </a:endParaRPr>
          </a:p>
          <a:p>
            <a:r>
              <a:rPr lang="en-US" dirty="0" smtClean="0">
                <a:solidFill>
                  <a:prstClr val="black"/>
                </a:solidFill>
              </a:rPr>
              <a:t>	</a:t>
            </a:r>
          </a:p>
          <a:p>
            <a:endParaRPr lang="en-US" dirty="0">
              <a:solidFill>
                <a:prstClr val="black"/>
              </a:solidFill>
            </a:endParaRPr>
          </a:p>
        </p:txBody>
      </p:sp>
    </p:spTree>
    <p:extLst>
      <p:ext uri="{BB962C8B-B14F-4D97-AF65-F5344CB8AC3E}">
        <p14:creationId xmlns:p14="http://schemas.microsoft.com/office/powerpoint/2010/main" val="40495393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42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b="1" dirty="0" smtClean="0">
                <a:solidFill>
                  <a:srgbClr val="0070C0"/>
                </a:solidFill>
              </a:rPr>
              <a:t>Cognitive Dissonance</a:t>
            </a:r>
            <a:r>
              <a:rPr lang="en-US" sz="2800" dirty="0" smtClean="0">
                <a:solidFill>
                  <a:srgbClr val="0070C0"/>
                </a:solidFill>
              </a:rPr>
              <a:t/>
            </a:r>
            <a:br>
              <a:rPr lang="en-US" sz="2800" dirty="0" smtClean="0">
                <a:solidFill>
                  <a:srgbClr val="0070C0"/>
                </a:solidFill>
              </a:rPr>
            </a:br>
            <a:r>
              <a:rPr lang="en-US" sz="2000" dirty="0" smtClean="0">
                <a:solidFill>
                  <a:srgbClr val="0070C0"/>
                </a:solidFill>
                <a:effectLst/>
              </a:rPr>
              <a:t>Cognitive </a:t>
            </a:r>
            <a:r>
              <a:rPr lang="en-US" sz="2000" dirty="0">
                <a:solidFill>
                  <a:srgbClr val="0070C0"/>
                </a:solidFill>
                <a:effectLst/>
              </a:rPr>
              <a:t>dissonance is the feeling of uncomfortable tension which comes from holding two conflicting thoughts in the mind at the same time.</a:t>
            </a:r>
          </a:p>
        </p:txBody>
      </p:sp>
      <p:sp>
        <p:nvSpPr>
          <p:cNvPr id="5" name="Content Placeholder 4"/>
          <p:cNvSpPr>
            <a:spLocks noGrp="1"/>
          </p:cNvSpPr>
          <p:nvPr>
            <p:ph idx="4294967295"/>
          </p:nvPr>
        </p:nvSpPr>
        <p:spPr>
          <a:xfrm>
            <a:off x="1143000" y="1524000"/>
            <a:ext cx="7499350" cy="4846638"/>
          </a:xfrm>
        </p:spPr>
        <p:txBody>
          <a:bodyPr>
            <a:normAutofit fontScale="92500" lnSpcReduction="20000"/>
          </a:bodyPr>
          <a:lstStyle/>
          <a:p>
            <a:endParaRPr lang="en-US" sz="2300" dirty="0" smtClean="0">
              <a:solidFill>
                <a:srgbClr val="002060"/>
              </a:solidFill>
            </a:endParaRPr>
          </a:p>
          <a:p>
            <a:endParaRPr lang="en-US" sz="2300" dirty="0" smtClean="0">
              <a:solidFill>
                <a:srgbClr val="002060"/>
              </a:solidFill>
            </a:endParaRPr>
          </a:p>
          <a:p>
            <a:r>
              <a:rPr lang="en-US" sz="2300" dirty="0">
                <a:solidFill>
                  <a:srgbClr val="002060"/>
                </a:solidFill>
              </a:rPr>
              <a:t>T</a:t>
            </a:r>
            <a:r>
              <a:rPr lang="en-US" sz="2300" dirty="0" smtClean="0">
                <a:solidFill>
                  <a:srgbClr val="002060"/>
                </a:solidFill>
              </a:rPr>
              <a:t>heory </a:t>
            </a:r>
            <a:r>
              <a:rPr lang="en-US" sz="2300" dirty="0">
                <a:solidFill>
                  <a:srgbClr val="002060"/>
                </a:solidFill>
              </a:rPr>
              <a:t>of emotion </a:t>
            </a:r>
          </a:p>
          <a:p>
            <a:r>
              <a:rPr lang="en-US" sz="2300" dirty="0">
                <a:solidFill>
                  <a:srgbClr val="002060"/>
                </a:solidFill>
              </a:rPr>
              <a:t>P</a:t>
            </a:r>
            <a:r>
              <a:rPr lang="en-US" sz="2300" dirty="0" smtClean="0">
                <a:solidFill>
                  <a:srgbClr val="002060"/>
                </a:solidFill>
              </a:rPr>
              <a:t>ersonal interpretation </a:t>
            </a:r>
            <a:r>
              <a:rPr lang="en-US" sz="2300" dirty="0">
                <a:solidFill>
                  <a:srgbClr val="002060"/>
                </a:solidFill>
              </a:rPr>
              <a:t>of an event </a:t>
            </a:r>
            <a:endParaRPr lang="en-US" sz="2300" dirty="0" smtClean="0">
              <a:solidFill>
                <a:srgbClr val="002060"/>
              </a:solidFill>
            </a:endParaRPr>
          </a:p>
          <a:p>
            <a:r>
              <a:rPr lang="en-US" sz="2300" dirty="0" smtClean="0">
                <a:solidFill>
                  <a:srgbClr val="002060"/>
                </a:solidFill>
              </a:rPr>
              <a:t>Was it </a:t>
            </a:r>
            <a:r>
              <a:rPr lang="en-US" sz="2300" dirty="0">
                <a:solidFill>
                  <a:srgbClr val="002060"/>
                </a:solidFill>
              </a:rPr>
              <a:t>a positive or a negative </a:t>
            </a:r>
            <a:r>
              <a:rPr lang="en-US" sz="2300" dirty="0" smtClean="0">
                <a:solidFill>
                  <a:srgbClr val="002060"/>
                </a:solidFill>
              </a:rPr>
              <a:t>occurrence</a:t>
            </a:r>
          </a:p>
          <a:p>
            <a:r>
              <a:rPr lang="en-US" sz="2300" dirty="0" smtClean="0">
                <a:solidFill>
                  <a:srgbClr val="002060"/>
                </a:solidFill>
              </a:rPr>
              <a:t>Is unfixed, depending on what </a:t>
            </a:r>
            <a:r>
              <a:rPr lang="en-US" sz="2300" dirty="0">
                <a:solidFill>
                  <a:srgbClr val="002060"/>
                </a:solidFill>
              </a:rPr>
              <a:t>we think caused </a:t>
            </a:r>
            <a:r>
              <a:rPr lang="en-US" sz="2300" dirty="0" smtClean="0">
                <a:solidFill>
                  <a:srgbClr val="002060"/>
                </a:solidFill>
              </a:rPr>
              <a:t>it</a:t>
            </a:r>
            <a:endParaRPr lang="en-US" sz="2300" dirty="0">
              <a:solidFill>
                <a:srgbClr val="002060"/>
              </a:solidFill>
            </a:endParaRPr>
          </a:p>
          <a:p>
            <a:r>
              <a:rPr lang="en-US" sz="2300" dirty="0" smtClean="0">
                <a:solidFill>
                  <a:srgbClr val="002060"/>
                </a:solidFill>
              </a:rPr>
              <a:t>Changes a person’s attitudes </a:t>
            </a:r>
            <a:r>
              <a:rPr lang="en-US" sz="2300" dirty="0">
                <a:solidFill>
                  <a:srgbClr val="002060"/>
                </a:solidFill>
              </a:rPr>
              <a:t>and </a:t>
            </a:r>
            <a:r>
              <a:rPr lang="en-US" sz="2300" dirty="0" smtClean="0">
                <a:solidFill>
                  <a:srgbClr val="002060"/>
                </a:solidFill>
              </a:rPr>
              <a:t>behavior</a:t>
            </a:r>
          </a:p>
          <a:p>
            <a:r>
              <a:rPr lang="en-US" sz="2300" dirty="0" smtClean="0">
                <a:solidFill>
                  <a:srgbClr val="002060"/>
                </a:solidFill>
              </a:rPr>
              <a:t>The person looks for justification</a:t>
            </a:r>
          </a:p>
          <a:p>
            <a:r>
              <a:rPr lang="en-US" sz="2300" dirty="0" smtClean="0">
                <a:solidFill>
                  <a:srgbClr val="002060"/>
                </a:solidFill>
              </a:rPr>
              <a:t>An uncomfortable </a:t>
            </a:r>
            <a:r>
              <a:rPr lang="en-US" sz="2300" dirty="0">
                <a:solidFill>
                  <a:srgbClr val="002060"/>
                </a:solidFill>
              </a:rPr>
              <a:t>tension </a:t>
            </a:r>
            <a:r>
              <a:rPr lang="en-US" sz="2300" dirty="0" smtClean="0">
                <a:solidFill>
                  <a:srgbClr val="002060"/>
                </a:solidFill>
              </a:rPr>
              <a:t>from </a:t>
            </a:r>
            <a:r>
              <a:rPr lang="en-US" sz="2300" dirty="0">
                <a:solidFill>
                  <a:srgbClr val="002060"/>
                </a:solidFill>
              </a:rPr>
              <a:t>holding two </a:t>
            </a:r>
            <a:r>
              <a:rPr lang="en-US" sz="2300" dirty="0" smtClean="0">
                <a:solidFill>
                  <a:srgbClr val="002060"/>
                </a:solidFill>
              </a:rPr>
              <a:t>opposing ideas at </a:t>
            </a:r>
            <a:r>
              <a:rPr lang="en-US" sz="2300" dirty="0">
                <a:solidFill>
                  <a:srgbClr val="002060"/>
                </a:solidFill>
              </a:rPr>
              <a:t>the same </a:t>
            </a:r>
            <a:r>
              <a:rPr lang="en-US" sz="2300" dirty="0" smtClean="0">
                <a:solidFill>
                  <a:srgbClr val="002060"/>
                </a:solidFill>
              </a:rPr>
              <a:t>time</a:t>
            </a:r>
            <a:endParaRPr lang="en-US" sz="2300" dirty="0">
              <a:solidFill>
                <a:srgbClr val="002060"/>
              </a:solidFill>
            </a:endParaRPr>
          </a:p>
          <a:p>
            <a:r>
              <a:rPr lang="en-US" sz="2300" dirty="0" smtClean="0">
                <a:solidFill>
                  <a:srgbClr val="002060"/>
                </a:solidFill>
              </a:rPr>
              <a:t>It increases depending on:</a:t>
            </a:r>
            <a:endParaRPr lang="en-US" sz="2300" dirty="0">
              <a:solidFill>
                <a:srgbClr val="002060"/>
              </a:solidFill>
            </a:endParaRPr>
          </a:p>
          <a:p>
            <a:pPr lvl="1"/>
            <a:r>
              <a:rPr lang="en-US" sz="2300" dirty="0">
                <a:solidFill>
                  <a:srgbClr val="002060"/>
                </a:solidFill>
              </a:rPr>
              <a:t>The importance of the subject to </a:t>
            </a:r>
            <a:r>
              <a:rPr lang="en-US" sz="2300" dirty="0" smtClean="0">
                <a:solidFill>
                  <a:srgbClr val="002060"/>
                </a:solidFill>
              </a:rPr>
              <a:t>us</a:t>
            </a:r>
            <a:endParaRPr lang="en-US" sz="2300" dirty="0">
              <a:solidFill>
                <a:srgbClr val="002060"/>
              </a:solidFill>
            </a:endParaRPr>
          </a:p>
          <a:p>
            <a:pPr lvl="1"/>
            <a:r>
              <a:rPr lang="en-US" sz="2300" dirty="0">
                <a:solidFill>
                  <a:srgbClr val="002060"/>
                </a:solidFill>
              </a:rPr>
              <a:t>How strongly the dissonant thoughts </a:t>
            </a:r>
            <a:r>
              <a:rPr lang="en-US" sz="2300" dirty="0" smtClean="0">
                <a:solidFill>
                  <a:srgbClr val="002060"/>
                </a:solidFill>
              </a:rPr>
              <a:t>conflict</a:t>
            </a:r>
            <a:endParaRPr lang="en-US" sz="2300" dirty="0">
              <a:solidFill>
                <a:srgbClr val="002060"/>
              </a:solidFill>
            </a:endParaRPr>
          </a:p>
          <a:p>
            <a:pPr lvl="1"/>
            <a:r>
              <a:rPr lang="en-US" sz="2300" dirty="0">
                <a:solidFill>
                  <a:srgbClr val="002060"/>
                </a:solidFill>
              </a:rPr>
              <a:t>Our inability to rationalize and explain away the </a:t>
            </a:r>
            <a:r>
              <a:rPr lang="en-US" sz="2300" dirty="0" smtClean="0">
                <a:solidFill>
                  <a:srgbClr val="002060"/>
                </a:solidFill>
              </a:rPr>
              <a:t>conflict</a:t>
            </a:r>
            <a:endParaRPr lang="en-US" sz="2300" dirty="0">
              <a:solidFill>
                <a:srgbClr val="002060"/>
              </a:solidFill>
            </a:endParaRPr>
          </a:p>
          <a:p>
            <a:endParaRPr lang="en-US" dirty="0"/>
          </a:p>
        </p:txBody>
      </p:sp>
      <p:pic>
        <p:nvPicPr>
          <p:cNvPr id="103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1447800"/>
            <a:ext cx="2514600"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70667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2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b="1" dirty="0" smtClean="0"/>
              <a:t>Confirmation Bias</a:t>
            </a:r>
            <a:endParaRPr lang="en-US" sz="2800" b="1" dirty="0"/>
          </a:p>
        </p:txBody>
      </p:sp>
      <p:sp>
        <p:nvSpPr>
          <p:cNvPr id="6" name="Content Placeholder 5"/>
          <p:cNvSpPr>
            <a:spLocks noGrp="1"/>
          </p:cNvSpPr>
          <p:nvPr>
            <p:ph idx="1"/>
          </p:nvPr>
        </p:nvSpPr>
        <p:spPr>
          <a:xfrm>
            <a:off x="1435608" y="1447800"/>
            <a:ext cx="7498080" cy="5029200"/>
          </a:xfrm>
        </p:spPr>
        <p:txBody>
          <a:bodyPr>
            <a:normAutofit/>
          </a:bodyPr>
          <a:lstStyle/>
          <a:p>
            <a:pPr>
              <a:buNone/>
            </a:pPr>
            <a:endParaRPr lang="en-US" sz="1800" dirty="0" smtClean="0"/>
          </a:p>
          <a:p>
            <a:pPr>
              <a:buNone/>
            </a:pPr>
            <a:r>
              <a:rPr lang="en-US" sz="1800" dirty="0" smtClean="0"/>
              <a:t>People are more perceptive to something that confirms their belief than they are to evidence that challenges their belief</a:t>
            </a:r>
          </a:p>
          <a:p>
            <a:pPr>
              <a:buNone/>
            </a:pPr>
            <a:endParaRPr lang="en-US" sz="1800" dirty="0" smtClean="0"/>
          </a:p>
          <a:p>
            <a:pPr>
              <a:buNone/>
            </a:pPr>
            <a:r>
              <a:rPr lang="en-US" sz="1800" dirty="0" smtClean="0"/>
              <a:t>Do you think stereotyping is a confirmed bias? </a:t>
            </a:r>
          </a:p>
          <a:p>
            <a:pPr>
              <a:buNone/>
            </a:pPr>
            <a:r>
              <a:rPr lang="en-US" sz="1800" dirty="0" smtClean="0"/>
              <a:t>Why or why not? When is stereotyping good, and when is it not?</a:t>
            </a:r>
          </a:p>
          <a:p>
            <a:pPr>
              <a:buNone/>
            </a:pPr>
            <a:r>
              <a:rPr lang="en-US" sz="1800" dirty="0" smtClean="0"/>
              <a:t>What about political bias, cultural bias… Any other examples?</a:t>
            </a:r>
          </a:p>
          <a:p>
            <a:endParaRPr lang="en-US" sz="1200" dirty="0" smtClean="0"/>
          </a:p>
          <a:p>
            <a:endParaRPr lang="en-US" sz="1200" dirty="0" smtClean="0"/>
          </a:p>
          <a:p>
            <a:endParaRPr lang="en-US" sz="1200" dirty="0" smtClean="0"/>
          </a:p>
          <a:p>
            <a:endParaRPr lang="en-US" sz="1200" dirty="0" smtClean="0"/>
          </a:p>
          <a:p>
            <a:endParaRPr lang="en-US" sz="1200" dirty="0" smtClean="0"/>
          </a:p>
          <a:p>
            <a:pPr>
              <a:buNone/>
            </a:pPr>
            <a:endParaRPr lang="en-US" sz="1200" dirty="0" smtClean="0"/>
          </a:p>
          <a:p>
            <a:pPr>
              <a:buNone/>
            </a:pPr>
            <a:endParaRPr lang="en-US" sz="1200" dirty="0"/>
          </a:p>
        </p:txBody>
      </p:sp>
    </p:spTree>
    <p:extLst>
      <p:ext uri="{BB962C8B-B14F-4D97-AF65-F5344CB8AC3E}">
        <p14:creationId xmlns:p14="http://schemas.microsoft.com/office/powerpoint/2010/main" val="16349226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Bias</a:t>
            </a:r>
            <a:endParaRPr lang="en-US" sz="2800" dirty="0"/>
          </a:p>
        </p:txBody>
      </p:sp>
      <p:sp>
        <p:nvSpPr>
          <p:cNvPr id="3" name="Content Placeholder 2"/>
          <p:cNvSpPr>
            <a:spLocks noGrp="1"/>
          </p:cNvSpPr>
          <p:nvPr>
            <p:ph idx="1"/>
          </p:nvPr>
        </p:nvSpPr>
        <p:spPr/>
        <p:txBody>
          <a:bodyPr/>
          <a:lstStyle/>
          <a:p>
            <a:pPr marL="82296" indent="0">
              <a:buNone/>
            </a:pPr>
            <a:r>
              <a:rPr lang="en-US" sz="2000" dirty="0"/>
              <a:t>What Is Bias? </a:t>
            </a:r>
            <a:endParaRPr lang="en-US" sz="2000" dirty="0" smtClean="0"/>
          </a:p>
          <a:p>
            <a:r>
              <a:rPr lang="en-US" sz="1800" dirty="0" smtClean="0"/>
              <a:t>A tendency</a:t>
            </a:r>
          </a:p>
          <a:p>
            <a:r>
              <a:rPr lang="en-US" sz="1800" dirty="0" smtClean="0"/>
              <a:t>A short-cut</a:t>
            </a:r>
          </a:p>
          <a:p>
            <a:pPr marL="82296" indent="0">
              <a:buNone/>
            </a:pPr>
            <a:r>
              <a:rPr lang="en-US" sz="1800" dirty="0" smtClean="0"/>
              <a:t>For example, is Optimism a bias?</a:t>
            </a:r>
            <a:endParaRPr lang="en-US" sz="1800" dirty="0"/>
          </a:p>
        </p:txBody>
      </p:sp>
    </p:spTree>
    <p:extLst>
      <p:ext uri="{BB962C8B-B14F-4D97-AF65-F5344CB8AC3E}">
        <p14:creationId xmlns:p14="http://schemas.microsoft.com/office/powerpoint/2010/main" val="11518171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2700000" scaled="0"/>
        </a:gradFill>
        <a:effectLst/>
      </p:bgPr>
    </p:bg>
    <p:spTree>
      <p:nvGrpSpPr>
        <p:cNvPr id="1" name=""/>
        <p:cNvGrpSpPr/>
        <p:nvPr/>
      </p:nvGrpSpPr>
      <p:grpSpPr>
        <a:xfrm>
          <a:off x="0" y="0"/>
          <a:ext cx="0" cy="0"/>
          <a:chOff x="0" y="0"/>
          <a:chExt cx="0" cy="0"/>
        </a:xfrm>
      </p:grpSpPr>
      <p:sp>
        <p:nvSpPr>
          <p:cNvPr id="2" name="Rectangle 1"/>
          <p:cNvSpPr/>
          <p:nvPr/>
        </p:nvSpPr>
        <p:spPr>
          <a:xfrm>
            <a:off x="1752600" y="5257800"/>
            <a:ext cx="5410200" cy="923330"/>
          </a:xfrm>
          <a:prstGeom prst="rect">
            <a:avLst/>
          </a:prstGeom>
        </p:spPr>
        <p:txBody>
          <a:bodyPr wrap="square">
            <a:spAutoFit/>
          </a:bodyPr>
          <a:lstStyle/>
          <a:p>
            <a:r>
              <a:rPr lang="en-US" dirty="0" smtClean="0">
                <a:solidFill>
                  <a:prstClr val="black"/>
                </a:solidFill>
              </a:rPr>
              <a:t>Candid Camera</a:t>
            </a:r>
          </a:p>
          <a:p>
            <a:r>
              <a:rPr lang="en-US" dirty="0" smtClean="0">
                <a:solidFill>
                  <a:prstClr val="black"/>
                </a:solidFill>
                <a:hlinkClick r:id="rId2"/>
              </a:rPr>
              <a:t>http</a:t>
            </a:r>
            <a:r>
              <a:rPr lang="en-US" dirty="0">
                <a:solidFill>
                  <a:prstClr val="black"/>
                </a:solidFill>
                <a:hlinkClick r:id="rId2"/>
              </a:rPr>
              <a:t>://</a:t>
            </a:r>
            <a:r>
              <a:rPr lang="en-US" dirty="0" smtClean="0">
                <a:solidFill>
                  <a:prstClr val="black"/>
                </a:solidFill>
                <a:hlinkClick r:id="rId2"/>
              </a:rPr>
              <a:t>www.youtube.com/watch?v=zVaknBrb-fQ</a:t>
            </a:r>
            <a:endParaRPr lang="en-US" dirty="0" smtClean="0">
              <a:solidFill>
                <a:prstClr val="black"/>
              </a:solidFill>
            </a:endParaRPr>
          </a:p>
          <a:p>
            <a:endParaRPr lang="en-US" dirty="0">
              <a:solidFill>
                <a:prstClr val="black"/>
              </a:solidFill>
            </a:endParaRPr>
          </a:p>
        </p:txBody>
      </p:sp>
      <p:sp>
        <p:nvSpPr>
          <p:cNvPr id="3" name="TextBox 2"/>
          <p:cNvSpPr txBox="1"/>
          <p:nvPr/>
        </p:nvSpPr>
        <p:spPr>
          <a:xfrm>
            <a:off x="1752600" y="1066800"/>
            <a:ext cx="1927322" cy="923330"/>
          </a:xfrm>
          <a:prstGeom prst="rect">
            <a:avLst/>
          </a:prstGeom>
          <a:noFill/>
        </p:spPr>
        <p:txBody>
          <a:bodyPr wrap="none" rtlCol="0">
            <a:spAutoFit/>
          </a:bodyPr>
          <a:lstStyle/>
          <a:p>
            <a:r>
              <a:rPr lang="en-US" dirty="0" smtClean="0">
                <a:solidFill>
                  <a:prstClr val="black"/>
                </a:solidFill>
              </a:rPr>
              <a:t>Conformity</a:t>
            </a:r>
          </a:p>
          <a:p>
            <a:r>
              <a:rPr lang="en-US" dirty="0" smtClean="0">
                <a:solidFill>
                  <a:prstClr val="black"/>
                </a:solidFill>
              </a:rPr>
              <a:t>The desire to fit in</a:t>
            </a:r>
          </a:p>
          <a:p>
            <a:endParaRPr lang="en-US" dirty="0">
              <a:solidFill>
                <a:prstClr val="black"/>
              </a:solidFill>
            </a:endParaRPr>
          </a:p>
        </p:txBody>
      </p:sp>
    </p:spTree>
    <p:extLst>
      <p:ext uri="{BB962C8B-B14F-4D97-AF65-F5344CB8AC3E}">
        <p14:creationId xmlns:p14="http://schemas.microsoft.com/office/powerpoint/2010/main" val="341851378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7714488" cy="1143000"/>
          </a:xfrm>
        </p:spPr>
        <p:txBody>
          <a:bodyPr>
            <a:normAutofit/>
          </a:bodyPr>
          <a:lstStyle/>
          <a:p>
            <a:r>
              <a:rPr lang="en-US" sz="2800" dirty="0" smtClean="0">
                <a:solidFill>
                  <a:schemeClr val="accent2">
                    <a:lumMod val="75000"/>
                  </a:schemeClr>
                </a:solidFill>
              </a:rPr>
              <a:t>Asch Conformity Experiment</a:t>
            </a:r>
            <a:r>
              <a:rPr lang="en-US" sz="2800" dirty="0" smtClean="0"/>
              <a:t> </a:t>
            </a:r>
            <a:endParaRPr lang="en-US" sz="2800" dirty="0"/>
          </a:p>
        </p:txBody>
      </p:sp>
      <p:sp>
        <p:nvSpPr>
          <p:cNvPr id="3" name="Content Placeholder 2"/>
          <p:cNvSpPr>
            <a:spLocks noGrp="1"/>
          </p:cNvSpPr>
          <p:nvPr>
            <p:ph idx="1"/>
          </p:nvPr>
        </p:nvSpPr>
        <p:spPr>
          <a:xfrm>
            <a:off x="1114148" y="4038600"/>
            <a:ext cx="7498080" cy="4800600"/>
          </a:xfrm>
        </p:spPr>
        <p:txBody>
          <a:bodyPr>
            <a:normAutofit/>
          </a:bodyPr>
          <a:lstStyle/>
          <a:p>
            <a:r>
              <a:rPr lang="en-US" sz="1800" dirty="0"/>
              <a:t>50% of people gave the same wrong answer as the others on more than half of the </a:t>
            </a:r>
            <a:r>
              <a:rPr lang="en-US" sz="1800" dirty="0" smtClean="0"/>
              <a:t>trials</a:t>
            </a:r>
          </a:p>
          <a:p>
            <a:r>
              <a:rPr lang="en-US" sz="1800" dirty="0" smtClean="0"/>
              <a:t>Only </a:t>
            </a:r>
            <a:r>
              <a:rPr lang="en-US" sz="1800" dirty="0"/>
              <a:t>25% of participants refused to be swayed by the majority's blatantly false </a:t>
            </a:r>
            <a:r>
              <a:rPr lang="en-US" sz="1800" dirty="0" smtClean="0"/>
              <a:t>judgment </a:t>
            </a:r>
            <a:r>
              <a:rPr lang="en-US" sz="1800" dirty="0"/>
              <a:t>on all of the 12 </a:t>
            </a:r>
            <a:r>
              <a:rPr lang="en-US" sz="1800" dirty="0" smtClean="0"/>
              <a:t>trials</a:t>
            </a:r>
          </a:p>
          <a:p>
            <a:r>
              <a:rPr lang="en-US" sz="1800" dirty="0" smtClean="0"/>
              <a:t>5</a:t>
            </a:r>
            <a:r>
              <a:rPr lang="en-US" sz="1800" dirty="0"/>
              <a:t>% always conformed with the majority incorrect opinion </a:t>
            </a:r>
            <a:endParaRPr lang="en-US" sz="1800" dirty="0" smtClean="0"/>
          </a:p>
          <a:p>
            <a:r>
              <a:rPr lang="en-US" sz="1800" dirty="0" smtClean="0"/>
              <a:t>Over </a:t>
            </a:r>
            <a:r>
              <a:rPr lang="en-US" sz="1800" dirty="0"/>
              <a:t>all the trials the average conformity rate was 33</a:t>
            </a:r>
            <a:r>
              <a:rPr lang="en-US" sz="1800" dirty="0" smtClean="0"/>
              <a:t>%</a:t>
            </a:r>
            <a:endParaRPr lang="en-US" sz="1800"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5715"/>
          <a:stretch/>
        </p:blipFill>
        <p:spPr bwMode="auto">
          <a:xfrm>
            <a:off x="1339787" y="1447800"/>
            <a:ext cx="3003613" cy="2371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43000" y="1078468"/>
            <a:ext cx="8001000" cy="369332"/>
          </a:xfrm>
          <a:prstGeom prst="rect">
            <a:avLst/>
          </a:prstGeom>
          <a:noFill/>
        </p:spPr>
        <p:txBody>
          <a:bodyPr wrap="square" rtlCol="0">
            <a:spAutoFit/>
          </a:bodyPr>
          <a:lstStyle/>
          <a:p>
            <a:r>
              <a:rPr lang="en-US" dirty="0" smtClean="0">
                <a:solidFill>
                  <a:srgbClr val="ACCBF9">
                    <a:lumMod val="50000"/>
                  </a:srgbClr>
                </a:solidFill>
              </a:rPr>
              <a:t> Effects </a:t>
            </a:r>
            <a:r>
              <a:rPr lang="en-US" dirty="0">
                <a:solidFill>
                  <a:srgbClr val="ACCBF9">
                    <a:lumMod val="50000"/>
                  </a:srgbClr>
                </a:solidFill>
              </a:rPr>
              <a:t>of group pressure upon the modification and distortion of judgments</a:t>
            </a:r>
          </a:p>
        </p:txBody>
      </p:sp>
    </p:spTree>
    <p:extLst>
      <p:ext uri="{BB962C8B-B14F-4D97-AF65-F5344CB8AC3E}">
        <p14:creationId xmlns:p14="http://schemas.microsoft.com/office/powerpoint/2010/main" val="426175814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30923" y="-76200"/>
            <a:ext cx="7406640" cy="1472184"/>
          </a:xfrm>
        </p:spPr>
        <p:txBody>
          <a:bodyPr>
            <a:normAutofit/>
          </a:bodyPr>
          <a:lstStyle/>
          <a:p>
            <a:r>
              <a:rPr lang="en-US" sz="2800" dirty="0" smtClean="0"/>
              <a:t>Asch, </a:t>
            </a:r>
            <a:r>
              <a:rPr lang="en-US" sz="1600" dirty="0" smtClean="0"/>
              <a:t>1961</a:t>
            </a:r>
            <a:br>
              <a:rPr lang="en-US" sz="1600" dirty="0" smtClean="0"/>
            </a:br>
            <a:r>
              <a:rPr lang="en-US" sz="1600" dirty="0" smtClean="0"/>
              <a:t>Group Dynamics </a:t>
            </a:r>
            <a:endParaRPr lang="en-US" sz="2800"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1612" y="3601519"/>
            <a:ext cx="3542427"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506166"/>
            <a:ext cx="3961667" cy="2437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457200"/>
            <a:ext cx="3886200" cy="3267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143000" y="5930676"/>
            <a:ext cx="6791038" cy="1292662"/>
          </a:xfrm>
          <a:prstGeom prst="rect">
            <a:avLst/>
          </a:prstGeom>
        </p:spPr>
        <p:txBody>
          <a:bodyPr wrap="square">
            <a:spAutoFit/>
          </a:bodyPr>
          <a:lstStyle/>
          <a:p>
            <a:r>
              <a:rPr lang="en-US" sz="1200" dirty="0">
                <a:solidFill>
                  <a:prstClr val="black"/>
                </a:solidFill>
                <a:hlinkClick r:id="rId5"/>
              </a:rPr>
              <a:t>http://</a:t>
            </a:r>
            <a:r>
              <a:rPr lang="en-US" sz="1200" dirty="0" smtClean="0">
                <a:solidFill>
                  <a:prstClr val="black"/>
                </a:solidFill>
                <a:hlinkClick r:id="rId5"/>
              </a:rPr>
              <a:t>www.youtube.com/watch?v=TYIh4MkcfJA</a:t>
            </a:r>
            <a:r>
              <a:rPr lang="en-US" sz="1200" dirty="0" smtClean="0">
                <a:solidFill>
                  <a:prstClr val="black"/>
                </a:solidFill>
              </a:rPr>
              <a:t> </a:t>
            </a:r>
            <a:r>
              <a:rPr lang="en-US" sz="1400" dirty="0" smtClean="0">
                <a:solidFill>
                  <a:prstClr val="black"/>
                </a:solidFill>
              </a:rPr>
              <a:t>(explains the reasons for conforming 4 minutes)</a:t>
            </a:r>
          </a:p>
          <a:p>
            <a:endParaRPr lang="en-US" sz="1400" dirty="0" smtClean="0">
              <a:solidFill>
                <a:prstClr val="black"/>
              </a:solidFill>
            </a:endParaRPr>
          </a:p>
          <a:p>
            <a:r>
              <a:rPr lang="en-US" sz="1400" dirty="0">
                <a:solidFill>
                  <a:prstClr val="black"/>
                </a:solidFill>
                <a:hlinkClick r:id="rId6"/>
              </a:rPr>
              <a:t>http://</a:t>
            </a:r>
            <a:r>
              <a:rPr lang="en-US" sz="1400" dirty="0" smtClean="0">
                <a:solidFill>
                  <a:prstClr val="black"/>
                </a:solidFill>
                <a:hlinkClick r:id="rId6"/>
              </a:rPr>
              <a:t>www.youtube.com/watch?v=qA-gbpt7Ts8</a:t>
            </a:r>
            <a:r>
              <a:rPr lang="en-US" sz="1400" dirty="0" smtClean="0">
                <a:solidFill>
                  <a:prstClr val="black"/>
                </a:solidFill>
              </a:rPr>
              <a:t>     (2 minutes)</a:t>
            </a:r>
            <a:endParaRPr lang="en-US" sz="1400" dirty="0">
              <a:solidFill>
                <a:prstClr val="black"/>
              </a:solidFill>
            </a:endParaRPr>
          </a:p>
          <a:p>
            <a:endParaRPr lang="en-US" dirty="0" smtClean="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161881937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5122"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2362200"/>
            <a:ext cx="4876800" cy="425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p:txBody>
          <a:bodyPr>
            <a:normAutofit fontScale="90000"/>
          </a:bodyPr>
          <a:lstStyle/>
          <a:p>
            <a:r>
              <a:rPr lang="en-US" sz="2700" dirty="0" smtClean="0"/>
              <a:t>Reasons for conforming</a:t>
            </a:r>
            <a:r>
              <a:rPr lang="en-US" dirty="0" smtClean="0"/>
              <a:t/>
            </a:r>
            <a:br>
              <a:rPr lang="en-US" dirty="0" smtClean="0"/>
            </a:br>
            <a:endParaRPr lang="en-US" dirty="0"/>
          </a:p>
        </p:txBody>
      </p:sp>
      <p:sp>
        <p:nvSpPr>
          <p:cNvPr id="7" name="TextBox 6"/>
          <p:cNvSpPr txBox="1"/>
          <p:nvPr/>
        </p:nvSpPr>
        <p:spPr>
          <a:xfrm>
            <a:off x="5323193" y="1379220"/>
            <a:ext cx="3806952" cy="2308324"/>
          </a:xfrm>
          <a:prstGeom prst="rect">
            <a:avLst/>
          </a:prstGeom>
          <a:noFill/>
        </p:spPr>
        <p:txBody>
          <a:bodyPr wrap="square" rtlCol="0">
            <a:spAutoFit/>
          </a:bodyPr>
          <a:lstStyle/>
          <a:p>
            <a:pPr marL="285750" indent="-285750">
              <a:buFont typeface="Arial" pitchFamily="34" charset="0"/>
              <a:buChar char="•"/>
            </a:pPr>
            <a:r>
              <a:rPr lang="en-US" dirty="0">
                <a:solidFill>
                  <a:srgbClr val="297FD5">
                    <a:lumMod val="75000"/>
                  </a:srgbClr>
                </a:solidFill>
              </a:rPr>
              <a:t> "I </a:t>
            </a:r>
            <a:r>
              <a:rPr lang="en-US" dirty="0" smtClean="0">
                <a:solidFill>
                  <a:srgbClr val="297FD5">
                    <a:lumMod val="75000"/>
                  </a:srgbClr>
                </a:solidFill>
              </a:rPr>
              <a:t>had </a:t>
            </a:r>
            <a:r>
              <a:rPr lang="en-US" dirty="0">
                <a:solidFill>
                  <a:srgbClr val="297FD5">
                    <a:lumMod val="75000"/>
                  </a:srgbClr>
                </a:solidFill>
              </a:rPr>
              <a:t>the feeling: 'to go with </a:t>
            </a:r>
            <a:r>
              <a:rPr lang="en-US" dirty="0" smtClean="0">
                <a:solidFill>
                  <a:srgbClr val="297FD5">
                    <a:lumMod val="75000"/>
                  </a:srgbClr>
                </a:solidFill>
              </a:rPr>
              <a:t>it.” (They knew the answers were wrong but did </a:t>
            </a:r>
            <a:r>
              <a:rPr lang="en-US" dirty="0">
                <a:solidFill>
                  <a:srgbClr val="297FD5">
                    <a:lumMod val="75000"/>
                  </a:srgbClr>
                </a:solidFill>
              </a:rPr>
              <a:t>not want to risk facing </a:t>
            </a:r>
            <a:r>
              <a:rPr lang="en-US" dirty="0" smtClean="0">
                <a:solidFill>
                  <a:srgbClr val="297FD5">
                    <a:lumMod val="75000"/>
                  </a:srgbClr>
                </a:solidFill>
              </a:rPr>
              <a:t>ridicule.)</a:t>
            </a:r>
          </a:p>
          <a:p>
            <a:pPr marL="285750" indent="-285750">
              <a:buFont typeface="Arial" pitchFamily="34" charset="0"/>
              <a:buChar char="•"/>
            </a:pPr>
            <a:endParaRPr lang="en-US" dirty="0">
              <a:solidFill>
                <a:srgbClr val="297FD5">
                  <a:lumMod val="75000"/>
                </a:srgbClr>
              </a:solidFill>
            </a:endParaRPr>
          </a:p>
          <a:p>
            <a:pPr marL="285750" indent="-285750">
              <a:buFont typeface="Arial" pitchFamily="34" charset="0"/>
              <a:buChar char="•"/>
            </a:pPr>
            <a:r>
              <a:rPr lang="en-US" dirty="0">
                <a:solidFill>
                  <a:srgbClr val="297FD5">
                    <a:lumMod val="75000"/>
                  </a:srgbClr>
                </a:solidFill>
              </a:rPr>
              <a:t>A few </a:t>
            </a:r>
            <a:r>
              <a:rPr lang="en-US" dirty="0" smtClean="0">
                <a:solidFill>
                  <a:srgbClr val="297FD5">
                    <a:lumMod val="75000"/>
                  </a:srgbClr>
                </a:solidFill>
              </a:rPr>
              <a:t>suggested </a:t>
            </a:r>
            <a:r>
              <a:rPr lang="en-US" dirty="0">
                <a:solidFill>
                  <a:srgbClr val="297FD5">
                    <a:lumMod val="75000"/>
                  </a:srgbClr>
                </a:solidFill>
              </a:rPr>
              <a:t>that they actually believed the other members of the group were </a:t>
            </a:r>
            <a:r>
              <a:rPr lang="en-US" dirty="0" smtClean="0">
                <a:solidFill>
                  <a:srgbClr val="297FD5">
                    <a:lumMod val="75000"/>
                  </a:srgbClr>
                </a:solidFill>
              </a:rPr>
              <a:t>correct</a:t>
            </a:r>
            <a:endParaRPr lang="en-US" dirty="0">
              <a:solidFill>
                <a:srgbClr val="297FD5">
                  <a:lumMod val="75000"/>
                </a:srgbClr>
              </a:solidFill>
            </a:endParaRPr>
          </a:p>
        </p:txBody>
      </p:sp>
    </p:spTree>
    <p:extLst>
      <p:ext uri="{BB962C8B-B14F-4D97-AF65-F5344CB8AC3E}">
        <p14:creationId xmlns:p14="http://schemas.microsoft.com/office/powerpoint/2010/main" val="129560829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728663"/>
            <a:ext cx="3048000" cy="407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sz="2800" dirty="0" smtClean="0"/>
              <a:t>How much would you have to be paid </a:t>
            </a:r>
            <a:br>
              <a:rPr lang="en-US" sz="2800" dirty="0" smtClean="0"/>
            </a:br>
            <a:r>
              <a:rPr lang="en-US" sz="2800" dirty="0" smtClean="0"/>
              <a:t>for you to lie about something?</a:t>
            </a:r>
            <a:endParaRPr lang="en-US" sz="2800"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71600" y="2438400"/>
            <a:ext cx="4724400" cy="3212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2601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A603AB"/>
            </a:gs>
            <a:gs pos="36000">
              <a:srgbClr val="0819FB"/>
            </a:gs>
            <a:gs pos="62000">
              <a:srgbClr val="1A8D48"/>
            </a:gs>
            <a:gs pos="69000">
              <a:srgbClr val="FFFF00"/>
            </a:gs>
            <a:gs pos="71264">
              <a:srgbClr val="F37B10"/>
            </a:gs>
            <a:gs pos="80000">
              <a:srgbClr val="EE3F17"/>
            </a:gs>
            <a:gs pos="88000">
              <a:srgbClr val="E81766"/>
            </a:gs>
            <a:gs pos="100000">
              <a:srgbClr val="A603AB"/>
            </a:gs>
          </a:gsLst>
          <a:lin ang="18600000" scaled="0"/>
        </a:gra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2743200" y="1981200"/>
            <a:ext cx="6400800" cy="2286000"/>
          </a:xfrm>
        </p:spPr>
        <p:txBody>
          <a:bodyPr/>
          <a:lstStyle/>
          <a:p>
            <a:r>
              <a:rPr lang="en-US" dirty="0" smtClean="0">
                <a:solidFill>
                  <a:srgbClr val="7030A0"/>
                </a:solidFill>
              </a:rPr>
              <a:t>Priming</a:t>
            </a:r>
            <a:r>
              <a:rPr lang="en-US" dirty="0" smtClean="0"/>
              <a:t/>
            </a:r>
            <a:br>
              <a:rPr lang="en-US" dirty="0" smtClean="0"/>
            </a:br>
            <a:endParaRPr lang="en-US"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590834"/>
            <a:ext cx="21336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2667000" y="5181600"/>
            <a:ext cx="4526111" cy="369332"/>
          </a:xfrm>
          <a:prstGeom prst="rect">
            <a:avLst/>
          </a:prstGeom>
          <a:noFill/>
        </p:spPr>
        <p:txBody>
          <a:bodyPr wrap="none" rtlCol="0">
            <a:spAutoFit/>
          </a:bodyPr>
          <a:lstStyle/>
          <a:p>
            <a:r>
              <a:rPr lang="en-US" dirty="0" smtClean="0">
                <a:solidFill>
                  <a:srgbClr val="002060"/>
                </a:solidFill>
              </a:rPr>
              <a:t>…And the cognitive dissonance that follows…</a:t>
            </a:r>
            <a:endParaRPr lang="en-US" dirty="0">
              <a:solidFill>
                <a:srgbClr val="002060"/>
              </a:solidFill>
            </a:endParaRPr>
          </a:p>
        </p:txBody>
      </p:sp>
    </p:spTree>
    <p:extLst>
      <p:ext uri="{BB962C8B-B14F-4D97-AF65-F5344CB8AC3E}">
        <p14:creationId xmlns:p14="http://schemas.microsoft.com/office/powerpoint/2010/main" val="174555467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0070C0"/>
                </a:solidFill>
              </a:rPr>
              <a:t>Cognitive dissonance</a:t>
            </a:r>
            <a:endParaRPr lang="en-US" sz="2400" dirty="0">
              <a:solidFill>
                <a:srgbClr val="0070C0"/>
              </a:solidFill>
            </a:endParaRPr>
          </a:p>
        </p:txBody>
      </p:sp>
      <p:sp>
        <p:nvSpPr>
          <p:cNvPr id="3" name="Content Placeholder 2"/>
          <p:cNvSpPr>
            <a:spLocks noGrp="1"/>
          </p:cNvSpPr>
          <p:nvPr>
            <p:ph idx="1"/>
          </p:nvPr>
        </p:nvSpPr>
        <p:spPr>
          <a:xfrm>
            <a:off x="1371600" y="1219200"/>
            <a:ext cx="7498080" cy="4800600"/>
          </a:xfrm>
        </p:spPr>
        <p:txBody>
          <a:bodyPr>
            <a:normAutofit/>
          </a:bodyPr>
          <a:lstStyle/>
          <a:p>
            <a:pPr>
              <a:buNone/>
            </a:pPr>
            <a:r>
              <a:rPr lang="en-US" sz="1800" dirty="0" smtClean="0">
                <a:solidFill>
                  <a:srgbClr val="0070C0"/>
                </a:solidFill>
              </a:rPr>
              <a:t>Behavioral Investment Theory</a:t>
            </a:r>
          </a:p>
          <a:p>
            <a:pPr>
              <a:buNone/>
            </a:pPr>
            <a:r>
              <a:rPr lang="en-US" sz="1800" dirty="0" smtClean="0">
                <a:solidFill>
                  <a:srgbClr val="0070C0"/>
                </a:solidFill>
              </a:rPr>
              <a:t>Dissonance</a:t>
            </a:r>
          </a:p>
          <a:p>
            <a:pPr>
              <a:buNone/>
            </a:pPr>
            <a:r>
              <a:rPr lang="en-US" sz="1800" dirty="0" smtClean="0">
                <a:solidFill>
                  <a:srgbClr val="0070C0"/>
                </a:solidFill>
              </a:rPr>
              <a:t>Justification</a:t>
            </a:r>
          </a:p>
          <a:p>
            <a:pPr>
              <a:buNone/>
            </a:pPr>
            <a:r>
              <a:rPr lang="en-US" sz="1800" dirty="0" smtClean="0"/>
              <a:t>	</a:t>
            </a:r>
            <a:r>
              <a:rPr lang="en-US" sz="1900" dirty="0" smtClean="0"/>
              <a:t>- </a:t>
            </a:r>
            <a:r>
              <a:rPr lang="en-US" sz="1800" dirty="0" smtClean="0"/>
              <a:t>making excuses</a:t>
            </a:r>
          </a:p>
          <a:p>
            <a:pPr>
              <a:buNone/>
            </a:pPr>
            <a:r>
              <a:rPr lang="en-US" sz="1800" dirty="0" smtClean="0"/>
              <a:t>		-conscious and non-conscious</a:t>
            </a:r>
          </a:p>
          <a:p>
            <a:pPr>
              <a:buNone/>
            </a:pPr>
            <a:r>
              <a:rPr lang="en-US" sz="1800" dirty="0" smtClean="0"/>
              <a:t>		-internal and external</a:t>
            </a:r>
          </a:p>
          <a:p>
            <a:pPr>
              <a:buNone/>
            </a:pPr>
            <a:endParaRPr lang="en-US" sz="1200" dirty="0" smtClean="0"/>
          </a:p>
          <a:p>
            <a:pPr>
              <a:buNone/>
            </a:pPr>
            <a:endParaRPr lang="en-US" sz="1200" dirty="0" smtClean="0"/>
          </a:p>
          <a:p>
            <a:pPr lvl="1">
              <a:buNone/>
            </a:pPr>
            <a:endParaRPr lang="en-US" sz="800" dirty="0" smtClean="0"/>
          </a:p>
          <a:p>
            <a:pPr lvl="1">
              <a:buNone/>
            </a:pPr>
            <a:endParaRPr lang="en-US" sz="800" dirty="0" smtClean="0"/>
          </a:p>
          <a:p>
            <a:pPr lvl="1">
              <a:buNone/>
            </a:pPr>
            <a:endParaRPr lang="en-US" sz="800" dirty="0" smtClean="0"/>
          </a:p>
          <a:p>
            <a:pPr lvl="1">
              <a:buNone/>
            </a:pPr>
            <a:endParaRPr lang="en-US" sz="1800" dirty="0" smtClean="0"/>
          </a:p>
          <a:p>
            <a:pPr lvl="1">
              <a:buNone/>
            </a:pPr>
            <a:r>
              <a:rPr lang="en-US" sz="1800" dirty="0" smtClean="0"/>
              <a:t>Leon </a:t>
            </a:r>
            <a:r>
              <a:rPr lang="en-US" sz="1800" dirty="0" err="1" smtClean="0"/>
              <a:t>Festinger’s</a:t>
            </a:r>
            <a:r>
              <a:rPr lang="en-US" sz="1800" dirty="0" smtClean="0"/>
              <a:t> experiment 1959:</a:t>
            </a:r>
          </a:p>
          <a:p>
            <a:pPr lvl="1">
              <a:buNone/>
            </a:pPr>
            <a:r>
              <a:rPr lang="en-US" sz="1200" dirty="0" smtClean="0"/>
              <a:t>Brief</a:t>
            </a:r>
            <a:r>
              <a:rPr lang="en-US" sz="1800" dirty="0" smtClean="0"/>
              <a:t> </a:t>
            </a:r>
            <a:r>
              <a:rPr lang="en-US" sz="900" dirty="0" smtClean="0">
                <a:hlinkClick r:id="rId2"/>
              </a:rPr>
              <a:t>http://www.simplypsychology.org/cognitive-dissonance.html</a:t>
            </a:r>
            <a:endParaRPr lang="en-US" sz="800" dirty="0" smtClean="0"/>
          </a:p>
          <a:p>
            <a:pPr lvl="1">
              <a:buNone/>
            </a:pPr>
            <a:r>
              <a:rPr lang="en-US" sz="1050" dirty="0" err="1" smtClean="0"/>
              <a:t>Zimbardo</a:t>
            </a:r>
            <a:r>
              <a:rPr lang="en-US" sz="1050" dirty="0" smtClean="0"/>
              <a:t> narrates an experiment:  5 minutes:   </a:t>
            </a:r>
            <a:r>
              <a:rPr lang="en-US" sz="800" dirty="0" smtClean="0">
                <a:hlinkClick r:id="rId3"/>
              </a:rPr>
              <a:t>http://www.youtube.com/watch?v=korGK0yGIDo</a:t>
            </a:r>
            <a:endParaRPr lang="en-US" sz="800" dirty="0" smtClean="0"/>
          </a:p>
          <a:p>
            <a:pPr lvl="1"/>
            <a:endParaRPr lang="en-US" sz="8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514600"/>
            <a:ext cx="3429000" cy="1636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69781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47800" y="609600"/>
            <a:ext cx="7498080" cy="1143000"/>
          </a:xfrm>
        </p:spPr>
        <p:txBody>
          <a:bodyPr>
            <a:normAutofit fontScale="90000"/>
          </a:bodyPr>
          <a:lstStyle/>
          <a:p>
            <a:r>
              <a:rPr lang="en-US" dirty="0" smtClean="0"/>
              <a:t>Cognitive dissonance</a:t>
            </a:r>
            <a:br>
              <a:rPr lang="en-US" dirty="0" smtClean="0"/>
            </a:b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524000"/>
            <a:ext cx="6916737" cy="313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1100" y="4952999"/>
            <a:ext cx="4419600"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87093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42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b="1" dirty="0" smtClean="0">
                <a:solidFill>
                  <a:srgbClr val="0070C0"/>
                </a:solidFill>
              </a:rPr>
              <a:t>Cognitive Dissonance</a:t>
            </a:r>
            <a:r>
              <a:rPr lang="en-US" sz="2800" dirty="0" smtClean="0">
                <a:solidFill>
                  <a:srgbClr val="0070C0"/>
                </a:solidFill>
              </a:rPr>
              <a:t/>
            </a:r>
            <a:br>
              <a:rPr lang="en-US" sz="2800" dirty="0" smtClean="0">
                <a:solidFill>
                  <a:srgbClr val="0070C0"/>
                </a:solidFill>
              </a:rPr>
            </a:br>
            <a:r>
              <a:rPr lang="en-US" sz="2000" dirty="0" smtClean="0">
                <a:solidFill>
                  <a:srgbClr val="0070C0"/>
                </a:solidFill>
                <a:effectLst/>
              </a:rPr>
              <a:t>Cognitive </a:t>
            </a:r>
            <a:r>
              <a:rPr lang="en-US" sz="2000" dirty="0">
                <a:solidFill>
                  <a:srgbClr val="0070C0"/>
                </a:solidFill>
                <a:effectLst/>
              </a:rPr>
              <a:t>dissonance is the feeling of uncomfortable tension which comes from holding two conflicting thoughts in the mind at the same time.</a:t>
            </a:r>
          </a:p>
        </p:txBody>
      </p:sp>
      <p:sp>
        <p:nvSpPr>
          <p:cNvPr id="5" name="Content Placeholder 4"/>
          <p:cNvSpPr>
            <a:spLocks noGrp="1"/>
          </p:cNvSpPr>
          <p:nvPr>
            <p:ph idx="4294967295"/>
          </p:nvPr>
        </p:nvSpPr>
        <p:spPr>
          <a:xfrm>
            <a:off x="1143000" y="1524000"/>
            <a:ext cx="7499350" cy="4846638"/>
          </a:xfrm>
        </p:spPr>
        <p:txBody>
          <a:bodyPr>
            <a:normAutofit fontScale="92500" lnSpcReduction="20000"/>
          </a:bodyPr>
          <a:lstStyle/>
          <a:p>
            <a:endParaRPr lang="en-US" sz="2300" dirty="0" smtClean="0">
              <a:solidFill>
                <a:srgbClr val="002060"/>
              </a:solidFill>
            </a:endParaRPr>
          </a:p>
          <a:p>
            <a:endParaRPr lang="en-US" sz="2300" dirty="0" smtClean="0">
              <a:solidFill>
                <a:srgbClr val="002060"/>
              </a:solidFill>
            </a:endParaRPr>
          </a:p>
          <a:p>
            <a:r>
              <a:rPr lang="en-US" sz="2300" dirty="0">
                <a:solidFill>
                  <a:srgbClr val="002060"/>
                </a:solidFill>
              </a:rPr>
              <a:t>T</a:t>
            </a:r>
            <a:r>
              <a:rPr lang="en-US" sz="2300" dirty="0" smtClean="0">
                <a:solidFill>
                  <a:srgbClr val="002060"/>
                </a:solidFill>
              </a:rPr>
              <a:t>heory </a:t>
            </a:r>
            <a:r>
              <a:rPr lang="en-US" sz="2300" dirty="0">
                <a:solidFill>
                  <a:srgbClr val="002060"/>
                </a:solidFill>
              </a:rPr>
              <a:t>of emotion </a:t>
            </a:r>
          </a:p>
          <a:p>
            <a:r>
              <a:rPr lang="en-US" sz="2300" dirty="0">
                <a:solidFill>
                  <a:srgbClr val="002060"/>
                </a:solidFill>
              </a:rPr>
              <a:t>P</a:t>
            </a:r>
            <a:r>
              <a:rPr lang="en-US" sz="2300" dirty="0" smtClean="0">
                <a:solidFill>
                  <a:srgbClr val="002060"/>
                </a:solidFill>
              </a:rPr>
              <a:t>ersonal interpretation </a:t>
            </a:r>
            <a:r>
              <a:rPr lang="en-US" sz="2300" dirty="0">
                <a:solidFill>
                  <a:srgbClr val="002060"/>
                </a:solidFill>
              </a:rPr>
              <a:t>of an event </a:t>
            </a:r>
            <a:endParaRPr lang="en-US" sz="2300" dirty="0" smtClean="0">
              <a:solidFill>
                <a:srgbClr val="002060"/>
              </a:solidFill>
            </a:endParaRPr>
          </a:p>
          <a:p>
            <a:r>
              <a:rPr lang="en-US" sz="2300" dirty="0" smtClean="0">
                <a:solidFill>
                  <a:srgbClr val="002060"/>
                </a:solidFill>
              </a:rPr>
              <a:t>Was it </a:t>
            </a:r>
            <a:r>
              <a:rPr lang="en-US" sz="2300" dirty="0">
                <a:solidFill>
                  <a:srgbClr val="002060"/>
                </a:solidFill>
              </a:rPr>
              <a:t>a positive or a negative </a:t>
            </a:r>
            <a:r>
              <a:rPr lang="en-US" sz="2300" dirty="0" smtClean="0">
                <a:solidFill>
                  <a:srgbClr val="002060"/>
                </a:solidFill>
              </a:rPr>
              <a:t>occurrence</a:t>
            </a:r>
          </a:p>
          <a:p>
            <a:r>
              <a:rPr lang="en-US" sz="2300" dirty="0" smtClean="0">
                <a:solidFill>
                  <a:srgbClr val="002060"/>
                </a:solidFill>
              </a:rPr>
              <a:t>Is unfixed, depending on what </a:t>
            </a:r>
            <a:r>
              <a:rPr lang="en-US" sz="2300" dirty="0">
                <a:solidFill>
                  <a:srgbClr val="002060"/>
                </a:solidFill>
              </a:rPr>
              <a:t>we think caused </a:t>
            </a:r>
            <a:r>
              <a:rPr lang="en-US" sz="2300" dirty="0" smtClean="0">
                <a:solidFill>
                  <a:srgbClr val="002060"/>
                </a:solidFill>
              </a:rPr>
              <a:t>it</a:t>
            </a:r>
            <a:endParaRPr lang="en-US" sz="2300" dirty="0">
              <a:solidFill>
                <a:srgbClr val="002060"/>
              </a:solidFill>
            </a:endParaRPr>
          </a:p>
          <a:p>
            <a:r>
              <a:rPr lang="en-US" sz="2300" dirty="0" smtClean="0">
                <a:solidFill>
                  <a:srgbClr val="002060"/>
                </a:solidFill>
              </a:rPr>
              <a:t>Changes a person’s attitudes </a:t>
            </a:r>
            <a:r>
              <a:rPr lang="en-US" sz="2300" dirty="0">
                <a:solidFill>
                  <a:srgbClr val="002060"/>
                </a:solidFill>
              </a:rPr>
              <a:t>and </a:t>
            </a:r>
            <a:r>
              <a:rPr lang="en-US" sz="2300" dirty="0" smtClean="0">
                <a:solidFill>
                  <a:srgbClr val="002060"/>
                </a:solidFill>
              </a:rPr>
              <a:t>behavior</a:t>
            </a:r>
          </a:p>
          <a:p>
            <a:r>
              <a:rPr lang="en-US" sz="2300" dirty="0" smtClean="0">
                <a:solidFill>
                  <a:srgbClr val="002060"/>
                </a:solidFill>
              </a:rPr>
              <a:t>The person looks for justification</a:t>
            </a:r>
          </a:p>
          <a:p>
            <a:r>
              <a:rPr lang="en-US" sz="2300" dirty="0" smtClean="0">
                <a:solidFill>
                  <a:srgbClr val="002060"/>
                </a:solidFill>
              </a:rPr>
              <a:t>An uncomfortable </a:t>
            </a:r>
            <a:r>
              <a:rPr lang="en-US" sz="2300" dirty="0">
                <a:solidFill>
                  <a:srgbClr val="002060"/>
                </a:solidFill>
              </a:rPr>
              <a:t>tension </a:t>
            </a:r>
            <a:r>
              <a:rPr lang="en-US" sz="2300" dirty="0" smtClean="0">
                <a:solidFill>
                  <a:srgbClr val="002060"/>
                </a:solidFill>
              </a:rPr>
              <a:t>from </a:t>
            </a:r>
            <a:r>
              <a:rPr lang="en-US" sz="2300" dirty="0">
                <a:solidFill>
                  <a:srgbClr val="002060"/>
                </a:solidFill>
              </a:rPr>
              <a:t>holding two </a:t>
            </a:r>
            <a:r>
              <a:rPr lang="en-US" sz="2300" dirty="0" smtClean="0">
                <a:solidFill>
                  <a:srgbClr val="002060"/>
                </a:solidFill>
              </a:rPr>
              <a:t>opposing ideas at </a:t>
            </a:r>
            <a:r>
              <a:rPr lang="en-US" sz="2300" dirty="0">
                <a:solidFill>
                  <a:srgbClr val="002060"/>
                </a:solidFill>
              </a:rPr>
              <a:t>the same </a:t>
            </a:r>
            <a:r>
              <a:rPr lang="en-US" sz="2300" dirty="0" smtClean="0">
                <a:solidFill>
                  <a:srgbClr val="002060"/>
                </a:solidFill>
              </a:rPr>
              <a:t>time</a:t>
            </a:r>
            <a:endParaRPr lang="en-US" sz="2300" dirty="0">
              <a:solidFill>
                <a:srgbClr val="002060"/>
              </a:solidFill>
            </a:endParaRPr>
          </a:p>
          <a:p>
            <a:r>
              <a:rPr lang="en-US" sz="2300" dirty="0" smtClean="0">
                <a:solidFill>
                  <a:srgbClr val="002060"/>
                </a:solidFill>
              </a:rPr>
              <a:t>It increases depending on:</a:t>
            </a:r>
            <a:endParaRPr lang="en-US" sz="2300" dirty="0">
              <a:solidFill>
                <a:srgbClr val="002060"/>
              </a:solidFill>
            </a:endParaRPr>
          </a:p>
          <a:p>
            <a:pPr lvl="1"/>
            <a:r>
              <a:rPr lang="en-US" sz="2300" dirty="0">
                <a:solidFill>
                  <a:srgbClr val="002060"/>
                </a:solidFill>
              </a:rPr>
              <a:t>The importance of the subject to </a:t>
            </a:r>
            <a:r>
              <a:rPr lang="en-US" sz="2300" dirty="0" smtClean="0">
                <a:solidFill>
                  <a:srgbClr val="002060"/>
                </a:solidFill>
              </a:rPr>
              <a:t>us</a:t>
            </a:r>
            <a:endParaRPr lang="en-US" sz="2300" dirty="0">
              <a:solidFill>
                <a:srgbClr val="002060"/>
              </a:solidFill>
            </a:endParaRPr>
          </a:p>
          <a:p>
            <a:pPr lvl="1"/>
            <a:r>
              <a:rPr lang="en-US" sz="2300" dirty="0">
                <a:solidFill>
                  <a:srgbClr val="002060"/>
                </a:solidFill>
              </a:rPr>
              <a:t>How strongly the dissonant thoughts </a:t>
            </a:r>
            <a:r>
              <a:rPr lang="en-US" sz="2300" dirty="0" smtClean="0">
                <a:solidFill>
                  <a:srgbClr val="002060"/>
                </a:solidFill>
              </a:rPr>
              <a:t>conflict</a:t>
            </a:r>
            <a:endParaRPr lang="en-US" sz="2300" dirty="0">
              <a:solidFill>
                <a:srgbClr val="002060"/>
              </a:solidFill>
            </a:endParaRPr>
          </a:p>
          <a:p>
            <a:pPr lvl="1"/>
            <a:r>
              <a:rPr lang="en-US" sz="2300" dirty="0">
                <a:solidFill>
                  <a:srgbClr val="002060"/>
                </a:solidFill>
              </a:rPr>
              <a:t>Our inability to rationalize and explain away the </a:t>
            </a:r>
            <a:r>
              <a:rPr lang="en-US" sz="2300" dirty="0" smtClean="0">
                <a:solidFill>
                  <a:srgbClr val="002060"/>
                </a:solidFill>
              </a:rPr>
              <a:t>conflict</a:t>
            </a:r>
            <a:endParaRPr lang="en-US" sz="2300" dirty="0">
              <a:solidFill>
                <a:srgbClr val="002060"/>
              </a:solidFill>
            </a:endParaRPr>
          </a:p>
          <a:p>
            <a:endParaRPr lang="en-US" dirty="0"/>
          </a:p>
        </p:txBody>
      </p:sp>
      <p:pic>
        <p:nvPicPr>
          <p:cNvPr id="103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1447800"/>
            <a:ext cx="2514600"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433986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23532"/>
            <a:ext cx="7162800" cy="1472184"/>
          </a:xfrm>
        </p:spPr>
        <p:txBody>
          <a:bodyPr>
            <a:normAutofit/>
          </a:bodyPr>
          <a:lstStyle/>
          <a:p>
            <a:r>
              <a:rPr lang="en-US" sz="2800" dirty="0" smtClean="0">
                <a:solidFill>
                  <a:srgbClr val="0070C0"/>
                </a:solidFill>
              </a:rPr>
              <a:t>What  is the Role </a:t>
            </a:r>
            <a:r>
              <a:rPr lang="en-US" sz="2800" dirty="0">
                <a:solidFill>
                  <a:srgbClr val="0070C0"/>
                </a:solidFill>
              </a:rPr>
              <a:t>of </a:t>
            </a:r>
            <a:r>
              <a:rPr lang="en-US" sz="2800" dirty="0" smtClean="0">
                <a:solidFill>
                  <a:srgbClr val="0070C0"/>
                </a:solidFill>
              </a:rPr>
              <a:t>Fear </a:t>
            </a:r>
            <a:r>
              <a:rPr lang="en-US" sz="2800" dirty="0">
                <a:solidFill>
                  <a:srgbClr val="0070C0"/>
                </a:solidFill>
              </a:rPr>
              <a:t>in  </a:t>
            </a:r>
            <a:r>
              <a:rPr lang="en-US" sz="2800" dirty="0" smtClean="0">
                <a:solidFill>
                  <a:srgbClr val="0070C0"/>
                </a:solidFill>
              </a:rPr>
              <a:t>Spiral </a:t>
            </a:r>
            <a:r>
              <a:rPr lang="en-US" sz="2800" dirty="0">
                <a:solidFill>
                  <a:srgbClr val="0070C0"/>
                </a:solidFill>
              </a:rPr>
              <a:t>of </a:t>
            </a:r>
            <a:r>
              <a:rPr lang="en-US" sz="2800" dirty="0" smtClean="0">
                <a:solidFill>
                  <a:srgbClr val="0070C0"/>
                </a:solidFill>
              </a:rPr>
              <a:t>Silence?</a:t>
            </a:r>
            <a:endParaRPr lang="en-US" sz="3200" dirty="0">
              <a:solidFill>
                <a:srgbClr val="0070C0"/>
              </a:solidFill>
            </a:endParaRPr>
          </a:p>
        </p:txBody>
      </p:sp>
      <p:sp>
        <p:nvSpPr>
          <p:cNvPr id="3" name="Rectangle 2"/>
          <p:cNvSpPr/>
          <p:nvPr/>
        </p:nvSpPr>
        <p:spPr>
          <a:xfrm>
            <a:off x="1066800" y="1676400"/>
            <a:ext cx="7167649" cy="4980851"/>
          </a:xfrm>
          <a:prstGeom prst="rect">
            <a:avLst/>
          </a:prstGeom>
        </p:spPr>
        <p:txBody>
          <a:bodyPr wrap="square">
            <a:spAutoFit/>
          </a:bodyPr>
          <a:lstStyle/>
          <a:p>
            <a:pPr marL="361188" indent="-342900">
              <a:lnSpc>
                <a:spcPts val="2300"/>
              </a:lnSpc>
              <a:buClr>
                <a:srgbClr val="629DD1"/>
              </a:buClr>
              <a:buSzPct val="80000"/>
              <a:buFont typeface="Arial" panose="020B0604020202020204" pitchFamily="34" charset="0"/>
              <a:buChar char="•"/>
            </a:pPr>
            <a:r>
              <a:rPr lang="en-US" sz="2000" dirty="0">
                <a:solidFill>
                  <a:srgbClr val="242852">
                    <a:shade val="30000"/>
                    <a:satMod val="150000"/>
                  </a:srgbClr>
                </a:solidFill>
              </a:rPr>
              <a:t>Peer rejection</a:t>
            </a:r>
          </a:p>
          <a:p>
            <a:pPr marL="361188" indent="-342900">
              <a:lnSpc>
                <a:spcPts val="2300"/>
              </a:lnSpc>
              <a:buClr>
                <a:srgbClr val="629DD1"/>
              </a:buClr>
              <a:buSzPct val="80000"/>
              <a:buFont typeface="Arial" panose="020B0604020202020204" pitchFamily="34" charset="0"/>
              <a:buChar char="•"/>
            </a:pPr>
            <a:r>
              <a:rPr lang="en-US" sz="2000" dirty="0" smtClean="0">
                <a:solidFill>
                  <a:srgbClr val="242852">
                    <a:shade val="30000"/>
                    <a:satMod val="150000"/>
                  </a:srgbClr>
                </a:solidFill>
              </a:rPr>
              <a:t>Threat of isolation (most people prefer to be popular)</a:t>
            </a:r>
          </a:p>
          <a:p>
            <a:pPr marL="361188" indent="-342900">
              <a:lnSpc>
                <a:spcPts val="2300"/>
              </a:lnSpc>
              <a:buClr>
                <a:srgbClr val="629DD1"/>
              </a:buClr>
              <a:buSzPct val="80000"/>
              <a:buFont typeface="Arial" panose="020B0604020202020204" pitchFamily="34" charset="0"/>
              <a:buChar char="•"/>
            </a:pPr>
            <a:r>
              <a:rPr lang="en-US" sz="2000" dirty="0" smtClean="0">
                <a:solidFill>
                  <a:srgbClr val="242852">
                    <a:shade val="30000"/>
                    <a:satMod val="150000"/>
                  </a:srgbClr>
                </a:solidFill>
              </a:rPr>
              <a:t>Fear of isolation</a:t>
            </a:r>
          </a:p>
          <a:p>
            <a:pPr marL="361188" indent="-342900">
              <a:lnSpc>
                <a:spcPts val="2300"/>
              </a:lnSpc>
              <a:buClr>
                <a:srgbClr val="629DD1"/>
              </a:buClr>
              <a:buSzPct val="80000"/>
              <a:buFont typeface="Arial" panose="020B0604020202020204" pitchFamily="34" charset="0"/>
              <a:buChar char="•"/>
            </a:pPr>
            <a:r>
              <a:rPr lang="en-US" sz="2000" dirty="0" smtClean="0">
                <a:solidFill>
                  <a:srgbClr val="242852">
                    <a:shade val="30000"/>
                    <a:satMod val="150000"/>
                  </a:srgbClr>
                </a:solidFill>
              </a:rPr>
              <a:t>Fear of </a:t>
            </a:r>
            <a:r>
              <a:rPr lang="en-US" sz="2000" dirty="0">
                <a:solidFill>
                  <a:srgbClr val="242852">
                    <a:shade val="30000"/>
                    <a:satMod val="150000"/>
                  </a:srgbClr>
                </a:solidFill>
              </a:rPr>
              <a:t>r</a:t>
            </a:r>
            <a:r>
              <a:rPr lang="en-US" sz="2000" dirty="0" smtClean="0">
                <a:solidFill>
                  <a:srgbClr val="242852">
                    <a:shade val="30000"/>
                    <a:satMod val="150000"/>
                  </a:srgbClr>
                </a:solidFill>
              </a:rPr>
              <a:t>epercussions</a:t>
            </a:r>
          </a:p>
          <a:p>
            <a:pPr marL="361188" indent="-342900">
              <a:lnSpc>
                <a:spcPts val="2300"/>
              </a:lnSpc>
              <a:buClr>
                <a:srgbClr val="629DD1"/>
              </a:buClr>
              <a:buSzPct val="80000"/>
              <a:buFont typeface="Arial" panose="020B0604020202020204" pitchFamily="34" charset="0"/>
              <a:buChar char="•"/>
            </a:pPr>
            <a:r>
              <a:rPr lang="en-US" sz="2000" dirty="0" smtClean="0">
                <a:solidFill>
                  <a:srgbClr val="242852">
                    <a:shade val="30000"/>
                    <a:satMod val="150000"/>
                  </a:srgbClr>
                </a:solidFill>
              </a:rPr>
              <a:t>Inhibit people from speaking freely</a:t>
            </a:r>
          </a:p>
          <a:p>
            <a:pPr marL="361188" indent="-342900">
              <a:lnSpc>
                <a:spcPts val="2300"/>
              </a:lnSpc>
              <a:buClr>
                <a:srgbClr val="629DD1"/>
              </a:buClr>
              <a:buSzPct val="80000"/>
              <a:buFont typeface="Arial" panose="020B0604020202020204" pitchFamily="34" charset="0"/>
              <a:buChar char="•"/>
            </a:pPr>
            <a:r>
              <a:rPr lang="en-US" sz="2000" dirty="0" smtClean="0">
                <a:solidFill>
                  <a:srgbClr val="242852">
                    <a:shade val="30000"/>
                    <a:satMod val="150000"/>
                  </a:srgbClr>
                </a:solidFill>
              </a:rPr>
              <a:t>Inhibits diversity of opinion</a:t>
            </a:r>
          </a:p>
          <a:p>
            <a:pPr marL="361188" indent="-342900">
              <a:lnSpc>
                <a:spcPts val="2300"/>
              </a:lnSpc>
              <a:buClr>
                <a:srgbClr val="629DD1"/>
              </a:buClr>
              <a:buSzPct val="80000"/>
              <a:buFont typeface="Arial" panose="020B0604020202020204" pitchFamily="34" charset="0"/>
              <a:buChar char="•"/>
            </a:pPr>
            <a:endParaRPr lang="en-US" sz="2000" dirty="0">
              <a:solidFill>
                <a:srgbClr val="242852">
                  <a:shade val="30000"/>
                  <a:satMod val="150000"/>
                </a:srgbClr>
              </a:solidFill>
            </a:endParaRPr>
          </a:p>
          <a:p>
            <a:pPr marL="361188" indent="-342900">
              <a:lnSpc>
                <a:spcPts val="2300"/>
              </a:lnSpc>
              <a:buClr>
                <a:srgbClr val="629DD1"/>
              </a:buClr>
              <a:buSzPct val="80000"/>
              <a:buFont typeface="Arial" panose="020B0604020202020204" pitchFamily="34" charset="0"/>
              <a:buChar char="•"/>
            </a:pPr>
            <a:endParaRPr lang="en-US" sz="2000" dirty="0" smtClean="0">
              <a:solidFill>
                <a:srgbClr val="242852">
                  <a:shade val="30000"/>
                  <a:satMod val="150000"/>
                </a:srgbClr>
              </a:solidFill>
            </a:endParaRPr>
          </a:p>
          <a:p>
            <a:pPr marL="285750" indent="-285750">
              <a:buFont typeface="Wingdings" panose="05000000000000000000" pitchFamily="2" charset="2"/>
              <a:buChar char="Ø"/>
            </a:pPr>
            <a:r>
              <a:rPr lang="en-US" dirty="0" smtClean="0">
                <a:solidFill>
                  <a:prstClr val="black"/>
                </a:solidFill>
              </a:rPr>
              <a:t>Individuals </a:t>
            </a:r>
            <a:r>
              <a:rPr lang="en-US" dirty="0">
                <a:solidFill>
                  <a:prstClr val="black"/>
                </a:solidFill>
              </a:rPr>
              <a:t>tend to </a:t>
            </a:r>
            <a:r>
              <a:rPr lang="en-US" dirty="0" smtClean="0">
                <a:solidFill>
                  <a:prstClr val="black"/>
                </a:solidFill>
              </a:rPr>
              <a:t>express </a:t>
            </a:r>
            <a:r>
              <a:rPr lang="en-US" dirty="0">
                <a:solidFill>
                  <a:prstClr val="black"/>
                </a:solidFill>
              </a:rPr>
              <a:t>their opinions and attitudes</a:t>
            </a:r>
          </a:p>
          <a:p>
            <a:r>
              <a:rPr lang="en-US" dirty="0">
                <a:solidFill>
                  <a:prstClr val="black"/>
                </a:solidFill>
              </a:rPr>
              <a:t> when they </a:t>
            </a:r>
            <a:r>
              <a:rPr lang="en-US" dirty="0" smtClean="0">
                <a:solidFill>
                  <a:prstClr val="black"/>
                </a:solidFill>
              </a:rPr>
              <a:t>think </a:t>
            </a:r>
            <a:r>
              <a:rPr lang="en-US" dirty="0">
                <a:solidFill>
                  <a:prstClr val="black"/>
                </a:solidFill>
              </a:rPr>
              <a:t>their view </a:t>
            </a:r>
            <a:r>
              <a:rPr lang="en-US" dirty="0" smtClean="0">
                <a:solidFill>
                  <a:prstClr val="black"/>
                </a:solidFill>
              </a:rPr>
              <a:t>is dominant </a:t>
            </a:r>
            <a:r>
              <a:rPr lang="en-US" dirty="0">
                <a:solidFill>
                  <a:prstClr val="black"/>
                </a:solidFill>
              </a:rPr>
              <a:t>or on the rise. </a:t>
            </a:r>
          </a:p>
          <a:p>
            <a:endParaRPr lang="en-US" dirty="0">
              <a:solidFill>
                <a:prstClr val="black"/>
              </a:solidFill>
            </a:endParaRPr>
          </a:p>
          <a:p>
            <a:pPr marL="285750" indent="-285750">
              <a:buFont typeface="Wingdings" panose="05000000000000000000" pitchFamily="2" charset="2"/>
              <a:buChar char="Ø"/>
            </a:pPr>
            <a:r>
              <a:rPr lang="en-US" dirty="0" smtClean="0">
                <a:solidFill>
                  <a:prstClr val="black"/>
                </a:solidFill>
              </a:rPr>
              <a:t>If individuals believe </a:t>
            </a:r>
            <a:r>
              <a:rPr lang="en-US" dirty="0">
                <a:solidFill>
                  <a:prstClr val="black"/>
                </a:solidFill>
              </a:rPr>
              <a:t>that their opinion </a:t>
            </a:r>
            <a:r>
              <a:rPr lang="en-US" dirty="0" smtClean="0">
                <a:solidFill>
                  <a:prstClr val="black"/>
                </a:solidFill>
              </a:rPr>
              <a:t>is less </a:t>
            </a:r>
            <a:r>
              <a:rPr lang="en-US" dirty="0">
                <a:solidFill>
                  <a:prstClr val="black"/>
                </a:solidFill>
              </a:rPr>
              <a:t>popular or losing popularity, they are less likely to </a:t>
            </a:r>
            <a:r>
              <a:rPr lang="en-US" dirty="0" smtClean="0">
                <a:solidFill>
                  <a:prstClr val="black"/>
                </a:solidFill>
              </a:rPr>
              <a:t>express their views in </a:t>
            </a:r>
            <a:r>
              <a:rPr lang="en-US" dirty="0">
                <a:solidFill>
                  <a:prstClr val="black"/>
                </a:solidFill>
              </a:rPr>
              <a:t>public. </a:t>
            </a:r>
            <a:endParaRPr lang="en-US" dirty="0" smtClean="0">
              <a:solidFill>
                <a:prstClr val="black"/>
              </a:solidFill>
            </a:endParaRPr>
          </a:p>
          <a:p>
            <a:endParaRPr lang="en-US" dirty="0">
              <a:solidFill>
                <a:prstClr val="black"/>
              </a:solidFill>
            </a:endParaRPr>
          </a:p>
          <a:p>
            <a:pPr marL="285750" indent="-285750">
              <a:buFont typeface="Wingdings" panose="05000000000000000000" pitchFamily="2" charset="2"/>
              <a:buChar char="Ø"/>
            </a:pPr>
            <a:r>
              <a:rPr lang="en-US" dirty="0">
                <a:solidFill>
                  <a:srgbClr val="0070C0"/>
                </a:solidFill>
              </a:rPr>
              <a:t>What one individual decides to do affects all of society around them</a:t>
            </a:r>
            <a:r>
              <a:rPr lang="en-US" dirty="0">
                <a:solidFill>
                  <a:prstClr val="black"/>
                </a:solidFill>
              </a:rPr>
              <a:t>.</a:t>
            </a:r>
          </a:p>
          <a:p>
            <a:pPr marL="361188" indent="-342900">
              <a:lnSpc>
                <a:spcPts val="2300"/>
              </a:lnSpc>
              <a:buClr>
                <a:srgbClr val="629DD1"/>
              </a:buClr>
              <a:buSzPct val="80000"/>
              <a:buFont typeface="Arial" panose="020B0604020202020204" pitchFamily="34" charset="0"/>
              <a:buChar char="•"/>
            </a:pPr>
            <a:endParaRPr lang="en-US" sz="2000" dirty="0" smtClean="0">
              <a:solidFill>
                <a:srgbClr val="242852">
                  <a:shade val="30000"/>
                  <a:satMod val="150000"/>
                </a:srgbClr>
              </a:solidFill>
            </a:endParaRPr>
          </a:p>
          <a:p>
            <a:pPr marL="361188" indent="-342900">
              <a:lnSpc>
                <a:spcPts val="2300"/>
              </a:lnSpc>
              <a:buClr>
                <a:srgbClr val="629DD1"/>
              </a:buClr>
              <a:buSzPct val="80000"/>
              <a:buFont typeface="Arial" panose="020B0604020202020204" pitchFamily="34" charset="0"/>
              <a:buChar char="•"/>
            </a:pPr>
            <a:endParaRPr lang="en-US" sz="2000" dirty="0" smtClean="0">
              <a:solidFill>
                <a:srgbClr val="242852">
                  <a:shade val="30000"/>
                  <a:satMod val="150000"/>
                </a:srgbClr>
              </a:solidFill>
            </a:endParaRPr>
          </a:p>
        </p:txBody>
      </p:sp>
      <p:pic>
        <p:nvPicPr>
          <p:cNvPr id="6" name="Picture 5"/>
          <p:cNvPicPr>
            <a:picLocks noChangeAspect="1"/>
          </p:cNvPicPr>
          <p:nvPr/>
        </p:nvPicPr>
        <p:blipFill>
          <a:blip r:embed="rId2"/>
          <a:stretch>
            <a:fillRect/>
          </a:stretch>
        </p:blipFill>
        <p:spPr>
          <a:xfrm>
            <a:off x="6934200" y="2286000"/>
            <a:ext cx="2030105" cy="2667000"/>
          </a:xfrm>
          <a:prstGeom prst="rect">
            <a:avLst/>
          </a:prstGeom>
        </p:spPr>
      </p:pic>
    </p:spTree>
    <p:extLst>
      <p:ext uri="{BB962C8B-B14F-4D97-AF65-F5344CB8AC3E}">
        <p14:creationId xmlns:p14="http://schemas.microsoft.com/office/powerpoint/2010/main" val="21096918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90800" y="2590800"/>
            <a:ext cx="6400800" cy="2286000"/>
          </a:xfrm>
        </p:spPr>
        <p:txBody>
          <a:bodyPr/>
          <a:lstStyle/>
          <a:p>
            <a:r>
              <a:rPr lang="en-US" dirty="0" smtClean="0">
                <a:solidFill>
                  <a:srgbClr val="0070C0"/>
                </a:solidFill>
              </a:rPr>
              <a:t>Spiral of silence </a:t>
            </a:r>
            <a:endParaRPr lang="en-US" dirty="0">
              <a:solidFill>
                <a:srgbClr val="0070C0"/>
              </a:solidFill>
            </a:endParaRPr>
          </a:p>
        </p:txBody>
      </p:sp>
      <p:pic>
        <p:nvPicPr>
          <p:cNvPr id="10" name="Picture 9"/>
          <p:cNvPicPr>
            <a:picLocks noChangeAspect="1"/>
          </p:cNvPicPr>
          <p:nvPr/>
        </p:nvPicPr>
        <p:blipFill>
          <a:blip r:embed="rId2"/>
          <a:stretch>
            <a:fillRect/>
          </a:stretch>
        </p:blipFill>
        <p:spPr>
          <a:xfrm>
            <a:off x="1752600" y="3723408"/>
            <a:ext cx="3048000" cy="2435297"/>
          </a:xfrm>
          <a:prstGeom prst="rect">
            <a:avLst/>
          </a:prstGeom>
        </p:spPr>
      </p:pic>
    </p:spTree>
    <p:extLst>
      <p:ext uri="{BB962C8B-B14F-4D97-AF65-F5344CB8AC3E}">
        <p14:creationId xmlns:p14="http://schemas.microsoft.com/office/powerpoint/2010/main" val="13389654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42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868680"/>
          </a:xfrm>
        </p:spPr>
        <p:txBody>
          <a:bodyPr>
            <a:normAutofit/>
          </a:bodyPr>
          <a:lstStyle/>
          <a:p>
            <a:r>
              <a:rPr lang="en-US" sz="2400" dirty="0" smtClean="0"/>
              <a:t>Why do ordinary people become evil?</a:t>
            </a:r>
            <a:endParaRPr lang="en-US" sz="2400" dirty="0"/>
          </a:p>
        </p:txBody>
      </p:sp>
      <p:pic>
        <p:nvPicPr>
          <p:cNvPr id="2050" name="Picture 2" descr="https://encrypted-tbn2.google.com/images?q=tbn:ANd9GcSwFJBpQOoDd0QfBA2jOseS2-JhyjM16xU9Bx8zWbvb8RYkYFD7TA"/>
          <p:cNvPicPr>
            <a:picLocks noChangeAspect="1" noChangeArrowheads="1"/>
          </p:cNvPicPr>
          <p:nvPr/>
        </p:nvPicPr>
        <p:blipFill>
          <a:blip r:embed="rId2" cstate="print"/>
          <a:srcRect/>
          <a:stretch>
            <a:fillRect/>
          </a:stretch>
        </p:blipFill>
        <p:spPr bwMode="auto">
          <a:xfrm>
            <a:off x="3048000" y="1143000"/>
            <a:ext cx="3726078" cy="3810000"/>
          </a:xfrm>
          <a:prstGeom prst="rect">
            <a:avLst/>
          </a:prstGeom>
          <a:noFill/>
        </p:spPr>
      </p:pic>
      <p:sp>
        <p:nvSpPr>
          <p:cNvPr id="4" name="TextBox 3"/>
          <p:cNvSpPr txBox="1"/>
          <p:nvPr/>
        </p:nvSpPr>
        <p:spPr>
          <a:xfrm>
            <a:off x="1295400" y="5791200"/>
            <a:ext cx="7526804" cy="369332"/>
          </a:xfrm>
          <a:prstGeom prst="rect">
            <a:avLst/>
          </a:prstGeom>
          <a:noFill/>
        </p:spPr>
        <p:txBody>
          <a:bodyPr wrap="none" rtlCol="0">
            <a:spAutoFit/>
          </a:bodyPr>
          <a:lstStyle/>
          <a:p>
            <a:r>
              <a:rPr lang="en-US" dirty="0" smtClean="0">
                <a:solidFill>
                  <a:prstClr val="black"/>
                </a:solidFill>
              </a:rPr>
              <a:t>“All that matters for evil to triumph is for good people to do nothing”  </a:t>
            </a:r>
            <a:r>
              <a:rPr lang="en-US" sz="1400" dirty="0" smtClean="0">
                <a:solidFill>
                  <a:prstClr val="black"/>
                </a:solidFill>
              </a:rPr>
              <a:t>E. Berg</a:t>
            </a:r>
            <a:endParaRPr lang="en-US" dirty="0">
              <a:solidFill>
                <a:prstClr val="black"/>
              </a:solidFill>
            </a:endParaRPr>
          </a:p>
        </p:txBody>
      </p:sp>
    </p:spTree>
    <p:extLst>
      <p:ext uri="{BB962C8B-B14F-4D97-AF65-F5344CB8AC3E}">
        <p14:creationId xmlns:p14="http://schemas.microsoft.com/office/powerpoint/2010/main" val="317584251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Three distinctions</a:t>
            </a:r>
            <a:endParaRPr lang="en-US" dirty="0"/>
          </a:p>
        </p:txBody>
      </p:sp>
      <p:sp>
        <p:nvSpPr>
          <p:cNvPr id="7" name="Text Placeholder 6"/>
          <p:cNvSpPr>
            <a:spLocks noGrp="1"/>
          </p:cNvSpPr>
          <p:nvPr>
            <p:ph type="body" idx="1"/>
          </p:nvPr>
        </p:nvSpPr>
        <p:spPr>
          <a:xfrm>
            <a:off x="2743200" y="3581400"/>
            <a:ext cx="6400800" cy="1509712"/>
          </a:xfrm>
        </p:spPr>
        <p:txBody>
          <a:bodyPr/>
          <a:lstStyle/>
          <a:p>
            <a:r>
              <a:rPr lang="en-US" dirty="0" smtClean="0"/>
              <a:t>Conformity</a:t>
            </a:r>
          </a:p>
          <a:p>
            <a:r>
              <a:rPr lang="en-US" dirty="0" smtClean="0"/>
              <a:t>Compliance </a:t>
            </a:r>
          </a:p>
          <a:p>
            <a:r>
              <a:rPr lang="en-US" dirty="0" smtClean="0"/>
              <a:t>Obedience</a:t>
            </a:r>
            <a:endParaRPr lang="en-US" dirty="0"/>
          </a:p>
        </p:txBody>
      </p:sp>
    </p:spTree>
    <p:extLst>
      <p:ext uri="{BB962C8B-B14F-4D97-AF65-F5344CB8AC3E}">
        <p14:creationId xmlns:p14="http://schemas.microsoft.com/office/powerpoint/2010/main" val="39411779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rgbClr val="7030A0"/>
                </a:solidFill>
              </a:rPr>
              <a:t>Agency and state of agency</a:t>
            </a:r>
            <a:endParaRPr lang="en-US" sz="2800" dirty="0">
              <a:solidFill>
                <a:srgbClr val="7030A0"/>
              </a:solidFill>
            </a:endParaRPr>
          </a:p>
        </p:txBody>
      </p:sp>
      <p:sp>
        <p:nvSpPr>
          <p:cNvPr id="3" name="Content Placeholder 2"/>
          <p:cNvSpPr>
            <a:spLocks noGrp="1"/>
          </p:cNvSpPr>
          <p:nvPr>
            <p:ph idx="1"/>
          </p:nvPr>
        </p:nvSpPr>
        <p:spPr/>
        <p:txBody>
          <a:bodyPr>
            <a:normAutofit fontScale="92500" lnSpcReduction="20000"/>
          </a:bodyPr>
          <a:lstStyle/>
          <a:p>
            <a:pPr>
              <a:buNone/>
            </a:pPr>
            <a:r>
              <a:rPr lang="en-US" sz="1800" dirty="0" smtClean="0">
                <a:solidFill>
                  <a:srgbClr val="002060"/>
                </a:solidFill>
              </a:rPr>
              <a:t>  The dualism of the Individual vs.  Society </a:t>
            </a:r>
          </a:p>
          <a:p>
            <a:pPr>
              <a:buNone/>
            </a:pPr>
            <a:r>
              <a:rPr lang="en-US" sz="1800" dirty="0" smtClean="0">
                <a:solidFill>
                  <a:srgbClr val="002060"/>
                </a:solidFill>
              </a:rPr>
              <a:t>			Autonomy vs.  Agency </a:t>
            </a:r>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1800" dirty="0" smtClean="0"/>
          </a:p>
          <a:p>
            <a:pPr>
              <a:buNone/>
            </a:pPr>
            <a:r>
              <a:rPr lang="en-US" sz="1800" dirty="0" err="1" smtClean="0"/>
              <a:t>Agentic</a:t>
            </a:r>
            <a:r>
              <a:rPr lang="en-US" sz="1800" dirty="0" smtClean="0"/>
              <a:t> state: the individual defers to someone of higher status</a:t>
            </a:r>
          </a:p>
          <a:p>
            <a:pPr>
              <a:buNone/>
            </a:pPr>
            <a:r>
              <a:rPr lang="en-US" sz="1800" dirty="0" smtClean="0"/>
              <a:t>State of Agency:   controlling your own volition</a:t>
            </a:r>
          </a:p>
          <a:p>
            <a:pPr>
              <a:buNone/>
            </a:pPr>
            <a:endParaRPr lang="en-US" sz="1200" dirty="0" smtClean="0"/>
          </a:p>
          <a:p>
            <a:pPr>
              <a:buNone/>
            </a:pPr>
            <a:endParaRPr lang="en-US" sz="1200" dirty="0" smtClean="0">
              <a:solidFill>
                <a:srgbClr val="002060"/>
              </a:solidFill>
            </a:endParaRPr>
          </a:p>
          <a:p>
            <a:pPr>
              <a:buNone/>
            </a:pPr>
            <a:r>
              <a:rPr lang="en-US" sz="1200" dirty="0" smtClean="0">
                <a:solidFill>
                  <a:srgbClr val="002060"/>
                </a:solidFill>
              </a:rPr>
              <a:t>Dualism:  first 90 seconds: </a:t>
            </a:r>
            <a:r>
              <a:rPr lang="en-US" sz="1200" dirty="0" smtClean="0">
                <a:solidFill>
                  <a:srgbClr val="002060"/>
                </a:solidFill>
                <a:hlinkClick r:id="rId2"/>
              </a:rPr>
              <a:t>http://www.youtube.com/watch?v=fr2PGbHHCWg&amp;feature=relmfu</a:t>
            </a:r>
            <a:endParaRPr lang="en-US" sz="1200" dirty="0" smtClean="0">
              <a:solidFill>
                <a:srgbClr val="002060"/>
              </a:solidFill>
            </a:endParaRPr>
          </a:p>
          <a:p>
            <a:pPr>
              <a:buNone/>
            </a:pPr>
            <a:r>
              <a:rPr lang="en-US" sz="1200" dirty="0" smtClean="0">
                <a:solidFill>
                  <a:srgbClr val="002060"/>
                </a:solidFill>
              </a:rPr>
              <a:t>as a problem first 60 seconds:  </a:t>
            </a:r>
            <a:r>
              <a:rPr lang="en-US" sz="1200" dirty="0" smtClean="0">
                <a:solidFill>
                  <a:srgbClr val="002060"/>
                </a:solidFill>
                <a:hlinkClick r:id="rId3"/>
              </a:rPr>
              <a:t>http://www.youtube.com/watch?v=Y11rbS15cBY</a:t>
            </a:r>
            <a:endParaRPr lang="en-US" sz="1200" dirty="0" smtClean="0">
              <a:solidFill>
                <a:srgbClr val="002060"/>
              </a:solidFill>
            </a:endParaRPr>
          </a:p>
          <a:p>
            <a:pPr>
              <a:buNone/>
            </a:pPr>
            <a:endParaRPr lang="en-US" sz="1200" dirty="0">
              <a:solidFill>
                <a:srgbClr val="002060"/>
              </a:solidFill>
            </a:endParaRPr>
          </a:p>
        </p:txBody>
      </p:sp>
      <p:pic>
        <p:nvPicPr>
          <p:cNvPr id="6" name="Picture 5" descr="stanford prison.jpeg"/>
          <p:cNvPicPr>
            <a:picLocks noChangeAspect="1"/>
          </p:cNvPicPr>
          <p:nvPr/>
        </p:nvPicPr>
        <p:blipFill>
          <a:blip r:embed="rId4" cstate="print"/>
          <a:stretch>
            <a:fillRect/>
          </a:stretch>
        </p:blipFill>
        <p:spPr>
          <a:xfrm>
            <a:off x="2514600" y="2133600"/>
            <a:ext cx="1485900" cy="2238375"/>
          </a:xfrm>
          <a:prstGeom prst="rect">
            <a:avLst/>
          </a:prstGeom>
        </p:spPr>
      </p:pic>
    </p:spTree>
    <p:extLst>
      <p:ext uri="{BB962C8B-B14F-4D97-AF65-F5344CB8AC3E}">
        <p14:creationId xmlns:p14="http://schemas.microsoft.com/office/powerpoint/2010/main" val="14596951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42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7352721" cy="1143000"/>
          </a:xfrm>
        </p:spPr>
        <p:txBody>
          <a:bodyPr>
            <a:normAutofit fontScale="90000"/>
          </a:bodyPr>
          <a:lstStyle/>
          <a:p>
            <a:pPr algn="ctr"/>
            <a:r>
              <a:rPr lang="en-US" sz="3200" b="1" dirty="0" smtClean="0">
                <a:solidFill>
                  <a:srgbClr val="0070C0"/>
                </a:solidFill>
              </a:rPr>
              <a:t>The </a:t>
            </a:r>
            <a:r>
              <a:rPr lang="en-US" sz="3200" b="1" dirty="0" err="1" smtClean="0">
                <a:solidFill>
                  <a:srgbClr val="0070C0"/>
                </a:solidFill>
              </a:rPr>
              <a:t>Milgram</a:t>
            </a:r>
            <a:r>
              <a:rPr lang="en-US" sz="3200" b="1" dirty="0" smtClean="0">
                <a:solidFill>
                  <a:srgbClr val="0070C0"/>
                </a:solidFill>
              </a:rPr>
              <a:t> Experiment  </a:t>
            </a:r>
            <a:r>
              <a:rPr lang="en-US" sz="2200" dirty="0" smtClean="0">
                <a:solidFill>
                  <a:srgbClr val="0070C0"/>
                </a:solidFill>
                <a:effectLst/>
              </a:rPr>
              <a:t>(Y</a:t>
            </a:r>
            <a:r>
              <a:rPr lang="en-US" sz="2200" b="1" dirty="0" smtClean="0">
                <a:solidFill>
                  <a:srgbClr val="0070C0"/>
                </a:solidFill>
                <a:effectLst/>
              </a:rPr>
              <a:t>ale University) </a:t>
            </a:r>
            <a:r>
              <a:rPr lang="en-US" sz="3200" b="1" dirty="0" smtClean="0">
                <a:solidFill>
                  <a:srgbClr val="0070C0"/>
                </a:solidFill>
              </a:rPr>
              <a:t/>
            </a:r>
            <a:br>
              <a:rPr lang="en-US" sz="3200" b="1" dirty="0" smtClean="0">
                <a:solidFill>
                  <a:srgbClr val="0070C0"/>
                </a:solidFill>
              </a:rPr>
            </a:br>
            <a:r>
              <a:rPr lang="en-US" sz="2700" b="1" dirty="0" smtClean="0">
                <a:solidFill>
                  <a:srgbClr val="0070C0"/>
                </a:solidFill>
              </a:rPr>
              <a:t>Behavioral Study of Obedience 1963 </a:t>
            </a:r>
            <a:r>
              <a:rPr lang="en-US" sz="2800" b="1" dirty="0" smtClean="0">
                <a:solidFill>
                  <a:srgbClr val="0070C0"/>
                </a:solidFill>
              </a:rPr>
              <a:t/>
            </a:r>
            <a:br>
              <a:rPr lang="en-US" sz="2800" b="1" dirty="0" smtClean="0">
                <a:solidFill>
                  <a:srgbClr val="0070C0"/>
                </a:solidFill>
              </a:rPr>
            </a:br>
            <a:r>
              <a:rPr lang="en-US" sz="2800" b="1" dirty="0">
                <a:solidFill>
                  <a:srgbClr val="0070C0"/>
                </a:solidFill>
              </a:rPr>
              <a:t>	</a:t>
            </a:r>
            <a:endParaRPr lang="en-US" sz="3200" b="1" dirty="0">
              <a:solidFill>
                <a:srgbClr val="0070C0"/>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4572000"/>
            <a:ext cx="2371725" cy="193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647" y="1447800"/>
            <a:ext cx="4019627" cy="2779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2438400"/>
            <a:ext cx="3790197"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810000" y="5943600"/>
            <a:ext cx="4825937" cy="646331"/>
          </a:xfrm>
          <a:prstGeom prst="rect">
            <a:avLst/>
          </a:prstGeom>
          <a:noFill/>
        </p:spPr>
        <p:txBody>
          <a:bodyPr wrap="none" rtlCol="0">
            <a:spAutoFit/>
          </a:bodyPr>
          <a:lstStyle/>
          <a:p>
            <a:r>
              <a:rPr lang="en-US" dirty="0">
                <a:hlinkClick r:id="rId5"/>
              </a:rPr>
              <a:t>https://www.youtube.com/watch?v=fCVlI-_</a:t>
            </a:r>
            <a:r>
              <a:rPr lang="en-US" dirty="0" smtClean="0">
                <a:hlinkClick r:id="rId5"/>
              </a:rPr>
              <a:t>4GZQ</a:t>
            </a:r>
            <a:endParaRPr lang="en-US" dirty="0" smtClean="0"/>
          </a:p>
          <a:p>
            <a:endParaRPr lang="en-US" dirty="0"/>
          </a:p>
        </p:txBody>
      </p:sp>
    </p:spTree>
    <p:extLst>
      <p:ext uri="{BB962C8B-B14F-4D97-AF65-F5344CB8AC3E}">
        <p14:creationId xmlns:p14="http://schemas.microsoft.com/office/powerpoint/2010/main" val="227309435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66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7800" y="33670"/>
            <a:ext cx="7498080" cy="1143000"/>
          </a:xfrm>
        </p:spPr>
        <p:txBody>
          <a:bodyPr>
            <a:normAutofit/>
          </a:bodyPr>
          <a:lstStyle/>
          <a:p>
            <a:r>
              <a:rPr lang="en-US" sz="2800" dirty="0" smtClean="0">
                <a:solidFill>
                  <a:srgbClr val="7030A0"/>
                </a:solidFill>
              </a:rPr>
              <a:t>The hypothesis and the results</a:t>
            </a:r>
            <a:r>
              <a:rPr lang="en-US" sz="2800" dirty="0" smtClean="0"/>
              <a:t>:</a:t>
            </a:r>
            <a:endParaRPr lang="en-US" sz="2800" dirty="0"/>
          </a:p>
        </p:txBody>
      </p:sp>
      <p:sp>
        <p:nvSpPr>
          <p:cNvPr id="3" name="Content Placeholder 2"/>
          <p:cNvSpPr>
            <a:spLocks noGrp="1"/>
          </p:cNvSpPr>
          <p:nvPr>
            <p:ph idx="1"/>
          </p:nvPr>
        </p:nvSpPr>
        <p:spPr>
          <a:xfrm>
            <a:off x="990600" y="990600"/>
            <a:ext cx="8077200" cy="5029200"/>
          </a:xfrm>
        </p:spPr>
        <p:txBody>
          <a:bodyPr>
            <a:normAutofit lnSpcReduction="10000"/>
          </a:bodyPr>
          <a:lstStyle/>
          <a:p>
            <a:pPr marL="82296" indent="0">
              <a:buNone/>
            </a:pPr>
            <a:r>
              <a:rPr lang="en-US" sz="1800" dirty="0" smtClean="0">
                <a:solidFill>
                  <a:srgbClr val="7030A0"/>
                </a:solidFill>
              </a:rPr>
              <a:t> </a:t>
            </a:r>
            <a:r>
              <a:rPr lang="en-US" sz="1800" dirty="0" err="1" smtClean="0">
                <a:solidFill>
                  <a:srgbClr val="7030A0"/>
                </a:solidFill>
              </a:rPr>
              <a:t>Milgram</a:t>
            </a:r>
            <a:r>
              <a:rPr lang="en-US" sz="1800" dirty="0" smtClean="0">
                <a:solidFill>
                  <a:srgbClr val="7030A0"/>
                </a:solidFill>
              </a:rPr>
              <a:t> posed  a question:    </a:t>
            </a:r>
          </a:p>
          <a:p>
            <a:pPr marL="82296" indent="0">
              <a:buNone/>
            </a:pPr>
            <a:r>
              <a:rPr lang="en-US" sz="1800" dirty="0" smtClean="0">
                <a:solidFill>
                  <a:srgbClr val="7030A0"/>
                </a:solidFill>
              </a:rPr>
              <a:t> </a:t>
            </a:r>
            <a:r>
              <a:rPr lang="en-US" sz="1800" dirty="0" smtClean="0">
                <a:solidFill>
                  <a:srgbClr val="002060"/>
                </a:solidFill>
              </a:rPr>
              <a:t>"Was it that Eichmann and his accomplices in the Holocaust had mutual intent at least in regard to the goals of the Holocaust?“</a:t>
            </a:r>
          </a:p>
          <a:p>
            <a:pPr marL="82296" indent="0">
              <a:buNone/>
            </a:pPr>
            <a:endParaRPr lang="en-US" sz="1800" dirty="0" smtClean="0">
              <a:solidFill>
                <a:srgbClr val="002060"/>
              </a:solidFill>
            </a:endParaRPr>
          </a:p>
          <a:p>
            <a:pPr>
              <a:spcBef>
                <a:spcPts val="0"/>
              </a:spcBef>
              <a:buClr>
                <a:srgbClr val="FF0000"/>
              </a:buClr>
              <a:buFont typeface="Wingdings" pitchFamily="2" charset="2"/>
              <a:buChar char="Ø"/>
            </a:pPr>
            <a:r>
              <a:rPr lang="en-US" sz="1800" dirty="0" smtClean="0">
                <a:solidFill>
                  <a:srgbClr val="002060"/>
                </a:solidFill>
              </a:rPr>
              <a:t>Hypothesis:   About 3% of the teachers would administer the highest voltage</a:t>
            </a:r>
          </a:p>
          <a:p>
            <a:pPr marL="82296" indent="0">
              <a:spcBef>
                <a:spcPts val="0"/>
              </a:spcBef>
              <a:buNone/>
            </a:pPr>
            <a:r>
              <a:rPr lang="en-US" sz="1800" dirty="0" smtClean="0">
                <a:solidFill>
                  <a:srgbClr val="002060"/>
                </a:solidFill>
              </a:rPr>
              <a:t>       </a:t>
            </a:r>
            <a:r>
              <a:rPr lang="en-US" sz="1800" dirty="0" smtClean="0">
                <a:solidFill>
                  <a:srgbClr val="C00000"/>
                </a:solidFill>
              </a:rPr>
              <a:t>** Actual:   65% administered the final 450 volts</a:t>
            </a:r>
          </a:p>
          <a:p>
            <a:pPr marL="82296" indent="0">
              <a:buNone/>
            </a:pPr>
            <a:endParaRPr lang="en-US" sz="1800" dirty="0" smtClean="0">
              <a:solidFill>
                <a:srgbClr val="002060"/>
              </a:solidFill>
            </a:endParaRPr>
          </a:p>
          <a:p>
            <a:pPr>
              <a:buClr>
                <a:srgbClr val="C00000"/>
              </a:buClr>
              <a:buFont typeface="Wingdings" pitchFamily="2" charset="2"/>
              <a:buChar char="Ø"/>
            </a:pPr>
            <a:r>
              <a:rPr lang="en-US" sz="1800" dirty="0" smtClean="0">
                <a:solidFill>
                  <a:srgbClr val="002060"/>
                </a:solidFill>
              </a:rPr>
              <a:t>Of the teachers who refused to administer the highest shock, and left- </a:t>
            </a:r>
          </a:p>
          <a:p>
            <a:pPr marL="82296" indent="0">
              <a:buNone/>
            </a:pPr>
            <a:r>
              <a:rPr lang="en-US" sz="1800" dirty="0" smtClean="0">
                <a:solidFill>
                  <a:srgbClr val="002060"/>
                </a:solidFill>
              </a:rPr>
              <a:t>	-none asked that the process be terminated</a:t>
            </a:r>
          </a:p>
          <a:p>
            <a:pPr marL="82296" indent="0">
              <a:buNone/>
            </a:pPr>
            <a:r>
              <a:rPr lang="en-US" sz="1800" dirty="0" smtClean="0">
                <a:solidFill>
                  <a:srgbClr val="002060"/>
                </a:solidFill>
              </a:rPr>
              <a:t>	-none went to the victim to administer aid</a:t>
            </a:r>
          </a:p>
          <a:p>
            <a:pPr marL="82296" indent="0">
              <a:buNone/>
            </a:pPr>
            <a:endParaRPr lang="en-US" sz="1800" dirty="0" smtClean="0">
              <a:solidFill>
                <a:srgbClr val="002060"/>
              </a:solidFill>
            </a:endParaRPr>
          </a:p>
          <a:p>
            <a:pPr>
              <a:buClr>
                <a:srgbClr val="FF0000"/>
              </a:buClr>
              <a:buFont typeface="Wingdings" pitchFamily="2" charset="2"/>
              <a:buChar char="ü"/>
            </a:pPr>
            <a:r>
              <a:rPr lang="en-US" sz="1800" dirty="0" smtClean="0">
                <a:solidFill>
                  <a:srgbClr val="002060"/>
                </a:solidFill>
              </a:rPr>
              <a:t>Theory of Conformism:  </a:t>
            </a:r>
          </a:p>
          <a:p>
            <a:pPr marL="82296" indent="0">
              <a:buClr>
                <a:srgbClr val="FF0000"/>
              </a:buClr>
              <a:buNone/>
            </a:pPr>
            <a:r>
              <a:rPr lang="en-US" sz="1800" dirty="0" smtClean="0">
                <a:solidFill>
                  <a:srgbClr val="002060"/>
                </a:solidFill>
              </a:rPr>
              <a:t>A person who doesn’t have the ability or expertise to make decisions in a situation, will leave decision making to the group/hierarchy.</a:t>
            </a:r>
          </a:p>
          <a:p>
            <a:pPr>
              <a:buClr>
                <a:srgbClr val="FF0000"/>
              </a:buClr>
              <a:buFont typeface="Wingdings" pitchFamily="2" charset="2"/>
              <a:buChar char="ü"/>
            </a:pPr>
            <a:endParaRPr lang="en-US" sz="1800" dirty="0" smtClean="0">
              <a:solidFill>
                <a:srgbClr val="002060"/>
              </a:solidFill>
            </a:endParaRPr>
          </a:p>
          <a:p>
            <a:pPr>
              <a:buClr>
                <a:srgbClr val="FF0000"/>
              </a:buClr>
              <a:buFont typeface="Wingdings" pitchFamily="2" charset="2"/>
              <a:buChar char="ü"/>
            </a:pPr>
            <a:r>
              <a:rPr lang="en-US" sz="1800" dirty="0" err="1" smtClean="0">
                <a:solidFill>
                  <a:srgbClr val="002060"/>
                </a:solidFill>
              </a:rPr>
              <a:t>Agentic</a:t>
            </a:r>
            <a:r>
              <a:rPr lang="en-US" sz="1800" dirty="0" smtClean="0">
                <a:solidFill>
                  <a:srgbClr val="002060"/>
                </a:solidFill>
              </a:rPr>
              <a:t> </a:t>
            </a:r>
            <a:r>
              <a:rPr lang="en-US" sz="1800" dirty="0">
                <a:solidFill>
                  <a:srgbClr val="002060"/>
                </a:solidFill>
              </a:rPr>
              <a:t>state </a:t>
            </a:r>
            <a:r>
              <a:rPr lang="en-US" sz="1800" dirty="0" smtClean="0">
                <a:solidFill>
                  <a:srgbClr val="002060"/>
                </a:solidFill>
              </a:rPr>
              <a:t>theory</a:t>
            </a:r>
          </a:p>
          <a:p>
            <a:pPr>
              <a:buClr>
                <a:srgbClr val="FF0000"/>
              </a:buClr>
              <a:buFont typeface="Wingdings" pitchFamily="2" charset="2"/>
              <a:buChar char="ü"/>
            </a:pPr>
            <a:endParaRPr lang="en-US" sz="1800" dirty="0" smtClean="0">
              <a:solidFill>
                <a:srgbClr val="002060"/>
              </a:solidFill>
            </a:endParaRPr>
          </a:p>
          <a:p>
            <a:pPr>
              <a:buClr>
                <a:srgbClr val="FF0000"/>
              </a:buClr>
              <a:buFont typeface="Wingdings" pitchFamily="2" charset="2"/>
              <a:buChar char="ü"/>
            </a:pPr>
            <a:endParaRPr lang="en-US" sz="1800" dirty="0" smtClean="0">
              <a:solidFill>
                <a:srgbClr val="002060"/>
              </a:solidFill>
            </a:endParaRPr>
          </a:p>
          <a:p>
            <a:pPr marL="82296" indent="0">
              <a:buNone/>
            </a:pPr>
            <a:endParaRPr lang="en-US" sz="1800" dirty="0">
              <a:solidFill>
                <a:srgbClr val="002060"/>
              </a:solidFill>
            </a:endParaRP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5181600"/>
            <a:ext cx="2852737"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06235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764" y="2819400"/>
            <a:ext cx="3435246"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loud Callout 2"/>
          <p:cNvSpPr/>
          <p:nvPr/>
        </p:nvSpPr>
        <p:spPr>
          <a:xfrm rot="467633">
            <a:off x="3167719" y="588624"/>
            <a:ext cx="4364903" cy="2627830"/>
          </a:xfrm>
          <a:prstGeom prst="cloudCallou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lumMod val="60000"/>
                    <a:lumOff val="40000"/>
                  </a:schemeClr>
                </a:solidFill>
                <a:latin typeface="+mj-lt"/>
                <a:ea typeface="Batang" panose="02030600000101010101" pitchFamily="18" charset="-127"/>
              </a:rPr>
              <a:t>The left hand doesn’t know what the right hand is doing?</a:t>
            </a:r>
            <a:endParaRPr lang="en-US" dirty="0">
              <a:solidFill>
                <a:schemeClr val="tx2">
                  <a:lumMod val="60000"/>
                  <a:lumOff val="40000"/>
                </a:schemeClr>
              </a:solidFill>
              <a:latin typeface="+mj-lt"/>
              <a:ea typeface="Batang" panose="02030600000101010101" pitchFamily="18" charset="-127"/>
            </a:endParaRPr>
          </a:p>
        </p:txBody>
      </p:sp>
      <p:sp>
        <p:nvSpPr>
          <p:cNvPr id="4" name="TextBox 3"/>
          <p:cNvSpPr txBox="1"/>
          <p:nvPr/>
        </p:nvSpPr>
        <p:spPr>
          <a:xfrm>
            <a:off x="986013" y="6344099"/>
            <a:ext cx="7274893" cy="615553"/>
          </a:xfrm>
          <a:prstGeom prst="rect">
            <a:avLst/>
          </a:prstGeom>
          <a:noFill/>
        </p:spPr>
        <p:txBody>
          <a:bodyPr wrap="square" rtlCol="0">
            <a:spAutoFit/>
          </a:bodyPr>
          <a:lstStyle/>
          <a:p>
            <a:r>
              <a:rPr lang="en-US" sz="1600" dirty="0">
                <a:solidFill>
                  <a:prstClr val="black"/>
                </a:solidFill>
                <a:hlinkClick r:id="rId3"/>
              </a:rPr>
              <a:t>http://</a:t>
            </a:r>
            <a:r>
              <a:rPr lang="en-US" sz="1600" dirty="0" smtClean="0">
                <a:solidFill>
                  <a:prstClr val="black"/>
                </a:solidFill>
                <a:hlinkClick r:id="rId3"/>
              </a:rPr>
              <a:t>www.medclip.com/index.php?page=videos&amp;section=view&amp;vid_id=103271</a:t>
            </a:r>
            <a:endParaRPr lang="en-US" sz="1600" dirty="0" smtClean="0">
              <a:solidFill>
                <a:prstClr val="black"/>
              </a:solidFill>
            </a:endParaRPr>
          </a:p>
          <a:p>
            <a:endParaRPr lang="en-US" dirty="0">
              <a:solidFill>
                <a:prstClr val="black"/>
              </a:solidFill>
            </a:endParaRPr>
          </a:p>
        </p:txBody>
      </p:sp>
      <p:sp>
        <p:nvSpPr>
          <p:cNvPr id="2" name="TextBox 1"/>
          <p:cNvSpPr txBox="1"/>
          <p:nvPr/>
        </p:nvSpPr>
        <p:spPr>
          <a:xfrm>
            <a:off x="6248400" y="5370457"/>
            <a:ext cx="2545890" cy="369332"/>
          </a:xfrm>
          <a:prstGeom prst="rect">
            <a:avLst/>
          </a:prstGeom>
          <a:noFill/>
        </p:spPr>
        <p:txBody>
          <a:bodyPr wrap="none" rtlCol="0">
            <a:spAutoFit/>
          </a:bodyPr>
          <a:lstStyle/>
          <a:p>
            <a:r>
              <a:rPr lang="en-US" dirty="0" smtClean="0"/>
              <a:t>Wins a Nobel Prize 1981</a:t>
            </a:r>
            <a:endParaRPr lang="en-US" dirty="0"/>
          </a:p>
        </p:txBody>
      </p:sp>
      <p:sp>
        <p:nvSpPr>
          <p:cNvPr id="6" name="TextBox 5"/>
          <p:cNvSpPr txBox="1"/>
          <p:nvPr/>
        </p:nvSpPr>
        <p:spPr>
          <a:xfrm>
            <a:off x="986020" y="5968780"/>
            <a:ext cx="8158003" cy="369332"/>
          </a:xfrm>
          <a:prstGeom prst="rect">
            <a:avLst/>
          </a:prstGeom>
          <a:noFill/>
        </p:spPr>
        <p:txBody>
          <a:bodyPr wrap="none" rtlCol="0">
            <a:spAutoFit/>
          </a:bodyPr>
          <a:lstStyle/>
          <a:p>
            <a:pPr marL="285750" lvl="0" indent="-285750">
              <a:buFont typeface="Wingdings" panose="05000000000000000000" pitchFamily="2" charset="2"/>
              <a:buChar char="v"/>
            </a:pPr>
            <a:r>
              <a:rPr lang="en-US" b="1" dirty="0" smtClean="0">
                <a:solidFill>
                  <a:srgbClr val="0070C0"/>
                </a:solidFill>
                <a:effectLst>
                  <a:outerShdw blurRad="50000" dist="30000" dir="5400000" algn="tl" rotWithShape="0">
                    <a:srgbClr val="000000">
                      <a:alpha val="30000"/>
                    </a:srgbClr>
                  </a:outerShdw>
                </a:effectLst>
              </a:rPr>
              <a:t>Note that the theory of Left Brain Narrative is similar to Confabulation</a:t>
            </a:r>
            <a:endParaRPr lang="en-US" sz="2000" dirty="0">
              <a:solidFill>
                <a:prstClr val="black"/>
              </a:solidFill>
            </a:endParaRPr>
          </a:p>
        </p:txBody>
      </p:sp>
      <p:sp>
        <p:nvSpPr>
          <p:cNvPr id="7" name="TextBox 6"/>
          <p:cNvSpPr txBox="1"/>
          <p:nvPr/>
        </p:nvSpPr>
        <p:spPr>
          <a:xfrm>
            <a:off x="1271167" y="5322449"/>
            <a:ext cx="3962400" cy="646331"/>
          </a:xfrm>
          <a:prstGeom prst="rect">
            <a:avLst/>
          </a:prstGeom>
          <a:noFill/>
        </p:spPr>
        <p:txBody>
          <a:bodyPr wrap="square" rtlCol="0">
            <a:spAutoFit/>
          </a:bodyPr>
          <a:lstStyle/>
          <a:p>
            <a:r>
              <a:rPr lang="en-US" dirty="0" smtClean="0"/>
              <a:t>Decides there is a final stage that pulls information together</a:t>
            </a:r>
            <a:endParaRPr lang="en-US" dirty="0"/>
          </a:p>
        </p:txBody>
      </p:sp>
    </p:spTree>
    <p:extLst>
      <p:ext uri="{BB962C8B-B14F-4D97-AF65-F5344CB8AC3E}">
        <p14:creationId xmlns:p14="http://schemas.microsoft.com/office/powerpoint/2010/main" val="122228359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err="1" smtClean="0"/>
              <a:t>Milgram’s</a:t>
            </a:r>
            <a:r>
              <a:rPr lang="en-US" sz="2800" dirty="0" smtClean="0"/>
              <a:t> Experiment</a:t>
            </a:r>
            <a:r>
              <a:rPr lang="en-US" dirty="0" smtClean="0"/>
              <a:t> </a:t>
            </a:r>
            <a:endParaRPr lang="en-US" dirty="0"/>
          </a:p>
        </p:txBody>
      </p:sp>
      <p:sp>
        <p:nvSpPr>
          <p:cNvPr id="5" name="Content Placeholder 4"/>
          <p:cNvSpPr>
            <a:spLocks noGrp="1"/>
          </p:cNvSpPr>
          <p:nvPr>
            <p:ph idx="1"/>
          </p:nvPr>
        </p:nvSpPr>
        <p:spPr/>
        <p:txBody>
          <a:bodyPr>
            <a:normAutofit/>
          </a:bodyPr>
          <a:lstStyle/>
          <a:p>
            <a:pPr>
              <a:buNone/>
            </a:pPr>
            <a:r>
              <a:rPr lang="en-US" sz="1800" dirty="0" smtClean="0">
                <a:solidFill>
                  <a:srgbClr val="0070C0"/>
                </a:solidFill>
              </a:rPr>
              <a:t>Critical Thinking:</a:t>
            </a:r>
          </a:p>
          <a:p>
            <a:pPr lvl="1">
              <a:buNone/>
            </a:pPr>
            <a:r>
              <a:rPr lang="en-US" sz="1800" dirty="0" smtClean="0">
                <a:solidFill>
                  <a:srgbClr val="0070C0"/>
                </a:solidFill>
              </a:rPr>
              <a:t>This cartoon is compelling, and convincing.  </a:t>
            </a:r>
          </a:p>
          <a:p>
            <a:pPr lvl="1">
              <a:buNone/>
            </a:pPr>
            <a:r>
              <a:rPr lang="en-US" sz="1800" dirty="0" smtClean="0">
                <a:solidFill>
                  <a:srgbClr val="0070C0"/>
                </a:solidFill>
              </a:rPr>
              <a:t>But is it true?  Why, or why not?</a:t>
            </a:r>
            <a:endParaRPr lang="en-US" sz="1800" dirty="0">
              <a:solidFill>
                <a:srgbClr val="0070C0"/>
              </a:solidFill>
            </a:endParaRPr>
          </a:p>
        </p:txBody>
      </p:sp>
      <p:sp>
        <p:nvSpPr>
          <p:cNvPr id="3" name="Rectangle 2"/>
          <p:cNvSpPr/>
          <p:nvPr/>
        </p:nvSpPr>
        <p:spPr>
          <a:xfrm>
            <a:off x="1409027" y="5931112"/>
            <a:ext cx="7391400" cy="553998"/>
          </a:xfrm>
          <a:prstGeom prst="rect">
            <a:avLst/>
          </a:prstGeom>
        </p:spPr>
        <p:txBody>
          <a:bodyPr wrap="square">
            <a:spAutoFit/>
          </a:bodyPr>
          <a:lstStyle/>
          <a:p>
            <a:endParaRPr lang="en-US" sz="1600" dirty="0" smtClean="0">
              <a:solidFill>
                <a:prstClr val="black"/>
              </a:solidFill>
            </a:endParaRPr>
          </a:p>
          <a:p>
            <a:r>
              <a:rPr lang="en-US" sz="1400" dirty="0" smtClean="0">
                <a:solidFill>
                  <a:prstClr val="black"/>
                </a:solidFill>
              </a:rPr>
              <a:t>original experiment at Yale</a:t>
            </a:r>
            <a:r>
              <a:rPr lang="en-US" sz="1400" dirty="0" smtClean="0">
                <a:solidFill>
                  <a:prstClr val="black"/>
                </a:solidFill>
                <a:hlinkClick r:id="rId2"/>
              </a:rPr>
              <a:t> http://www.youtube.com/watch?v=zpGJjNUbmpo&amp;feature=related</a:t>
            </a:r>
            <a:r>
              <a:rPr lang="en-US" sz="1400" u="sng" dirty="0" smtClean="0">
                <a:solidFill>
                  <a:prstClr val="black"/>
                </a:solidFill>
                <a:hlinkClick r:id="rId2"/>
              </a:rPr>
              <a:t> </a:t>
            </a:r>
            <a:endParaRPr lang="en-US" sz="1400" dirty="0">
              <a:solidFill>
                <a:prstClr val="black"/>
              </a:solidFill>
            </a:endParaRPr>
          </a:p>
        </p:txBody>
      </p:sp>
      <p:pic>
        <p:nvPicPr>
          <p:cNvPr id="4" name="Picture 3" descr="dogjpeg.jpeg"/>
          <p:cNvPicPr>
            <a:picLocks noChangeAspect="1"/>
          </p:cNvPicPr>
          <p:nvPr/>
        </p:nvPicPr>
        <p:blipFill>
          <a:blip r:embed="rId3" cstate="print"/>
          <a:stretch>
            <a:fillRect/>
          </a:stretch>
        </p:blipFill>
        <p:spPr>
          <a:xfrm>
            <a:off x="1435608" y="2773326"/>
            <a:ext cx="2729472" cy="2729472"/>
          </a:xfrm>
          <a:prstGeom prst="rect">
            <a:avLst/>
          </a:prstGeom>
        </p:spPr>
      </p:pic>
    </p:spTree>
    <p:extLst>
      <p:ext uri="{BB962C8B-B14F-4D97-AF65-F5344CB8AC3E}">
        <p14:creationId xmlns:p14="http://schemas.microsoft.com/office/powerpoint/2010/main" val="365353669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Three distinctions</a:t>
            </a:r>
            <a:endParaRPr lang="en-US" dirty="0"/>
          </a:p>
        </p:txBody>
      </p:sp>
      <p:sp>
        <p:nvSpPr>
          <p:cNvPr id="7" name="Text Placeholder 6"/>
          <p:cNvSpPr>
            <a:spLocks noGrp="1"/>
          </p:cNvSpPr>
          <p:nvPr>
            <p:ph type="body" idx="1"/>
          </p:nvPr>
        </p:nvSpPr>
        <p:spPr>
          <a:xfrm>
            <a:off x="2743200" y="3581400"/>
            <a:ext cx="6400800" cy="1509712"/>
          </a:xfrm>
        </p:spPr>
        <p:txBody>
          <a:bodyPr/>
          <a:lstStyle/>
          <a:p>
            <a:r>
              <a:rPr lang="en-US" dirty="0" smtClean="0"/>
              <a:t>Conformity</a:t>
            </a:r>
          </a:p>
          <a:p>
            <a:r>
              <a:rPr lang="en-US" dirty="0" smtClean="0"/>
              <a:t>Compliance </a:t>
            </a:r>
          </a:p>
          <a:p>
            <a:r>
              <a:rPr lang="en-US" dirty="0" smtClean="0"/>
              <a:t>Obedience</a:t>
            </a:r>
            <a:endParaRPr lang="en-US" dirty="0"/>
          </a:p>
        </p:txBody>
      </p:sp>
    </p:spTree>
    <p:extLst>
      <p:ext uri="{BB962C8B-B14F-4D97-AF65-F5344CB8AC3E}">
        <p14:creationId xmlns:p14="http://schemas.microsoft.com/office/powerpoint/2010/main" val="23765611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23532"/>
            <a:ext cx="7162800" cy="1472184"/>
          </a:xfrm>
        </p:spPr>
        <p:txBody>
          <a:bodyPr>
            <a:normAutofit/>
          </a:bodyPr>
          <a:lstStyle/>
          <a:p>
            <a:r>
              <a:rPr lang="en-US" sz="2800" dirty="0" smtClean="0">
                <a:solidFill>
                  <a:srgbClr val="0070C0"/>
                </a:solidFill>
              </a:rPr>
              <a:t>What  is the Role </a:t>
            </a:r>
            <a:r>
              <a:rPr lang="en-US" sz="2800" dirty="0">
                <a:solidFill>
                  <a:srgbClr val="0070C0"/>
                </a:solidFill>
              </a:rPr>
              <a:t>of </a:t>
            </a:r>
            <a:r>
              <a:rPr lang="en-US" sz="2800" dirty="0" smtClean="0">
                <a:solidFill>
                  <a:srgbClr val="0070C0"/>
                </a:solidFill>
              </a:rPr>
              <a:t>Fear </a:t>
            </a:r>
            <a:r>
              <a:rPr lang="en-US" sz="2800" dirty="0">
                <a:solidFill>
                  <a:srgbClr val="0070C0"/>
                </a:solidFill>
              </a:rPr>
              <a:t>in  </a:t>
            </a:r>
            <a:r>
              <a:rPr lang="en-US" sz="2800" dirty="0" smtClean="0">
                <a:solidFill>
                  <a:srgbClr val="0070C0"/>
                </a:solidFill>
              </a:rPr>
              <a:t>Spiral </a:t>
            </a:r>
            <a:r>
              <a:rPr lang="en-US" sz="2800" dirty="0">
                <a:solidFill>
                  <a:srgbClr val="0070C0"/>
                </a:solidFill>
              </a:rPr>
              <a:t>of </a:t>
            </a:r>
            <a:r>
              <a:rPr lang="en-US" sz="2800" dirty="0" smtClean="0">
                <a:solidFill>
                  <a:srgbClr val="0070C0"/>
                </a:solidFill>
              </a:rPr>
              <a:t>Silence?</a:t>
            </a:r>
            <a:endParaRPr lang="en-US" sz="3200" dirty="0">
              <a:solidFill>
                <a:srgbClr val="0070C0"/>
              </a:solidFill>
            </a:endParaRPr>
          </a:p>
        </p:txBody>
      </p:sp>
      <p:sp>
        <p:nvSpPr>
          <p:cNvPr id="3" name="Rectangle 2"/>
          <p:cNvSpPr/>
          <p:nvPr/>
        </p:nvSpPr>
        <p:spPr>
          <a:xfrm>
            <a:off x="1066800" y="1676400"/>
            <a:ext cx="7167649" cy="4980851"/>
          </a:xfrm>
          <a:prstGeom prst="rect">
            <a:avLst/>
          </a:prstGeom>
        </p:spPr>
        <p:txBody>
          <a:bodyPr wrap="square">
            <a:spAutoFit/>
          </a:bodyPr>
          <a:lstStyle/>
          <a:p>
            <a:pPr marL="361188" indent="-342900">
              <a:lnSpc>
                <a:spcPts val="2300"/>
              </a:lnSpc>
              <a:buClr>
                <a:srgbClr val="629DD1"/>
              </a:buClr>
              <a:buSzPct val="80000"/>
              <a:buFont typeface="Arial" panose="020B0604020202020204" pitchFamily="34" charset="0"/>
              <a:buChar char="•"/>
            </a:pPr>
            <a:r>
              <a:rPr lang="en-US" sz="2000" dirty="0">
                <a:solidFill>
                  <a:srgbClr val="242852">
                    <a:shade val="30000"/>
                    <a:satMod val="150000"/>
                  </a:srgbClr>
                </a:solidFill>
              </a:rPr>
              <a:t>Peer rejection</a:t>
            </a:r>
          </a:p>
          <a:p>
            <a:pPr marL="361188" indent="-342900">
              <a:lnSpc>
                <a:spcPts val="2300"/>
              </a:lnSpc>
              <a:buClr>
                <a:srgbClr val="629DD1"/>
              </a:buClr>
              <a:buSzPct val="80000"/>
              <a:buFont typeface="Arial" panose="020B0604020202020204" pitchFamily="34" charset="0"/>
              <a:buChar char="•"/>
            </a:pPr>
            <a:r>
              <a:rPr lang="en-US" sz="2000" dirty="0" smtClean="0">
                <a:solidFill>
                  <a:srgbClr val="242852">
                    <a:shade val="30000"/>
                    <a:satMod val="150000"/>
                  </a:srgbClr>
                </a:solidFill>
              </a:rPr>
              <a:t>Threat of isolation (most people prefer to be popular)</a:t>
            </a:r>
          </a:p>
          <a:p>
            <a:pPr marL="361188" indent="-342900">
              <a:lnSpc>
                <a:spcPts val="2300"/>
              </a:lnSpc>
              <a:buClr>
                <a:srgbClr val="629DD1"/>
              </a:buClr>
              <a:buSzPct val="80000"/>
              <a:buFont typeface="Arial" panose="020B0604020202020204" pitchFamily="34" charset="0"/>
              <a:buChar char="•"/>
            </a:pPr>
            <a:r>
              <a:rPr lang="en-US" sz="2000" dirty="0" smtClean="0">
                <a:solidFill>
                  <a:srgbClr val="242852">
                    <a:shade val="30000"/>
                    <a:satMod val="150000"/>
                  </a:srgbClr>
                </a:solidFill>
              </a:rPr>
              <a:t>Fear of isolation</a:t>
            </a:r>
          </a:p>
          <a:p>
            <a:pPr marL="361188" indent="-342900">
              <a:lnSpc>
                <a:spcPts val="2300"/>
              </a:lnSpc>
              <a:buClr>
                <a:srgbClr val="629DD1"/>
              </a:buClr>
              <a:buSzPct val="80000"/>
              <a:buFont typeface="Arial" panose="020B0604020202020204" pitchFamily="34" charset="0"/>
              <a:buChar char="•"/>
            </a:pPr>
            <a:r>
              <a:rPr lang="en-US" sz="2000" dirty="0" smtClean="0">
                <a:solidFill>
                  <a:srgbClr val="242852">
                    <a:shade val="30000"/>
                    <a:satMod val="150000"/>
                  </a:srgbClr>
                </a:solidFill>
              </a:rPr>
              <a:t>Fear of </a:t>
            </a:r>
            <a:r>
              <a:rPr lang="en-US" sz="2000" dirty="0">
                <a:solidFill>
                  <a:srgbClr val="242852">
                    <a:shade val="30000"/>
                    <a:satMod val="150000"/>
                  </a:srgbClr>
                </a:solidFill>
              </a:rPr>
              <a:t>r</a:t>
            </a:r>
            <a:r>
              <a:rPr lang="en-US" sz="2000" dirty="0" smtClean="0">
                <a:solidFill>
                  <a:srgbClr val="242852">
                    <a:shade val="30000"/>
                    <a:satMod val="150000"/>
                  </a:srgbClr>
                </a:solidFill>
              </a:rPr>
              <a:t>epercussions</a:t>
            </a:r>
          </a:p>
          <a:p>
            <a:pPr marL="361188" indent="-342900">
              <a:lnSpc>
                <a:spcPts val="2300"/>
              </a:lnSpc>
              <a:buClr>
                <a:srgbClr val="629DD1"/>
              </a:buClr>
              <a:buSzPct val="80000"/>
              <a:buFont typeface="Arial" panose="020B0604020202020204" pitchFamily="34" charset="0"/>
              <a:buChar char="•"/>
            </a:pPr>
            <a:r>
              <a:rPr lang="en-US" sz="2000" dirty="0" smtClean="0">
                <a:solidFill>
                  <a:srgbClr val="242852">
                    <a:shade val="30000"/>
                    <a:satMod val="150000"/>
                  </a:srgbClr>
                </a:solidFill>
              </a:rPr>
              <a:t>Inhibit people from speaking freely</a:t>
            </a:r>
          </a:p>
          <a:p>
            <a:pPr marL="361188" indent="-342900">
              <a:lnSpc>
                <a:spcPts val="2300"/>
              </a:lnSpc>
              <a:buClr>
                <a:srgbClr val="629DD1"/>
              </a:buClr>
              <a:buSzPct val="80000"/>
              <a:buFont typeface="Arial" panose="020B0604020202020204" pitchFamily="34" charset="0"/>
              <a:buChar char="•"/>
            </a:pPr>
            <a:r>
              <a:rPr lang="en-US" sz="2000" dirty="0" smtClean="0">
                <a:solidFill>
                  <a:srgbClr val="242852">
                    <a:shade val="30000"/>
                    <a:satMod val="150000"/>
                  </a:srgbClr>
                </a:solidFill>
              </a:rPr>
              <a:t>Inhibits diversity of opinion</a:t>
            </a:r>
          </a:p>
          <a:p>
            <a:pPr marL="361188" indent="-342900">
              <a:lnSpc>
                <a:spcPts val="2300"/>
              </a:lnSpc>
              <a:buClr>
                <a:srgbClr val="629DD1"/>
              </a:buClr>
              <a:buSzPct val="80000"/>
              <a:buFont typeface="Arial" panose="020B0604020202020204" pitchFamily="34" charset="0"/>
              <a:buChar char="•"/>
            </a:pPr>
            <a:endParaRPr lang="en-US" sz="2000" dirty="0">
              <a:solidFill>
                <a:srgbClr val="242852">
                  <a:shade val="30000"/>
                  <a:satMod val="150000"/>
                </a:srgbClr>
              </a:solidFill>
            </a:endParaRPr>
          </a:p>
          <a:p>
            <a:pPr marL="361188" indent="-342900">
              <a:lnSpc>
                <a:spcPts val="2300"/>
              </a:lnSpc>
              <a:buClr>
                <a:srgbClr val="629DD1"/>
              </a:buClr>
              <a:buSzPct val="80000"/>
              <a:buFont typeface="Arial" panose="020B0604020202020204" pitchFamily="34" charset="0"/>
              <a:buChar char="•"/>
            </a:pPr>
            <a:endParaRPr lang="en-US" sz="2000" dirty="0" smtClean="0">
              <a:solidFill>
                <a:srgbClr val="242852">
                  <a:shade val="30000"/>
                  <a:satMod val="150000"/>
                </a:srgbClr>
              </a:solidFill>
            </a:endParaRPr>
          </a:p>
          <a:p>
            <a:pPr marL="285750" indent="-285750">
              <a:buFont typeface="Wingdings" panose="05000000000000000000" pitchFamily="2" charset="2"/>
              <a:buChar char="Ø"/>
            </a:pPr>
            <a:r>
              <a:rPr lang="en-US" dirty="0" smtClean="0">
                <a:solidFill>
                  <a:prstClr val="black"/>
                </a:solidFill>
              </a:rPr>
              <a:t>Individuals </a:t>
            </a:r>
            <a:r>
              <a:rPr lang="en-US" dirty="0">
                <a:solidFill>
                  <a:prstClr val="black"/>
                </a:solidFill>
              </a:rPr>
              <a:t>tend to </a:t>
            </a:r>
            <a:r>
              <a:rPr lang="en-US" dirty="0" smtClean="0">
                <a:solidFill>
                  <a:prstClr val="black"/>
                </a:solidFill>
              </a:rPr>
              <a:t>express </a:t>
            </a:r>
            <a:r>
              <a:rPr lang="en-US" dirty="0">
                <a:solidFill>
                  <a:prstClr val="black"/>
                </a:solidFill>
              </a:rPr>
              <a:t>their opinions and attitudes</a:t>
            </a:r>
          </a:p>
          <a:p>
            <a:r>
              <a:rPr lang="en-US" dirty="0">
                <a:solidFill>
                  <a:prstClr val="black"/>
                </a:solidFill>
              </a:rPr>
              <a:t> when they </a:t>
            </a:r>
            <a:r>
              <a:rPr lang="en-US" dirty="0" smtClean="0">
                <a:solidFill>
                  <a:prstClr val="black"/>
                </a:solidFill>
              </a:rPr>
              <a:t>think </a:t>
            </a:r>
            <a:r>
              <a:rPr lang="en-US" dirty="0">
                <a:solidFill>
                  <a:prstClr val="black"/>
                </a:solidFill>
              </a:rPr>
              <a:t>their view </a:t>
            </a:r>
            <a:r>
              <a:rPr lang="en-US" dirty="0" smtClean="0">
                <a:solidFill>
                  <a:prstClr val="black"/>
                </a:solidFill>
              </a:rPr>
              <a:t>is dominant </a:t>
            </a:r>
            <a:r>
              <a:rPr lang="en-US" dirty="0">
                <a:solidFill>
                  <a:prstClr val="black"/>
                </a:solidFill>
              </a:rPr>
              <a:t>or on the rise. </a:t>
            </a:r>
          </a:p>
          <a:p>
            <a:endParaRPr lang="en-US" dirty="0">
              <a:solidFill>
                <a:prstClr val="black"/>
              </a:solidFill>
            </a:endParaRPr>
          </a:p>
          <a:p>
            <a:pPr marL="285750" indent="-285750">
              <a:buFont typeface="Wingdings" panose="05000000000000000000" pitchFamily="2" charset="2"/>
              <a:buChar char="Ø"/>
            </a:pPr>
            <a:r>
              <a:rPr lang="en-US" dirty="0" smtClean="0">
                <a:solidFill>
                  <a:prstClr val="black"/>
                </a:solidFill>
              </a:rPr>
              <a:t>If individuals believe </a:t>
            </a:r>
            <a:r>
              <a:rPr lang="en-US" dirty="0">
                <a:solidFill>
                  <a:prstClr val="black"/>
                </a:solidFill>
              </a:rPr>
              <a:t>that their opinion </a:t>
            </a:r>
            <a:r>
              <a:rPr lang="en-US" dirty="0" smtClean="0">
                <a:solidFill>
                  <a:prstClr val="black"/>
                </a:solidFill>
              </a:rPr>
              <a:t>is less </a:t>
            </a:r>
            <a:r>
              <a:rPr lang="en-US" dirty="0">
                <a:solidFill>
                  <a:prstClr val="black"/>
                </a:solidFill>
              </a:rPr>
              <a:t>popular or losing popularity, they are less likely to </a:t>
            </a:r>
            <a:r>
              <a:rPr lang="en-US" dirty="0" smtClean="0">
                <a:solidFill>
                  <a:prstClr val="black"/>
                </a:solidFill>
              </a:rPr>
              <a:t>express their views in </a:t>
            </a:r>
            <a:r>
              <a:rPr lang="en-US" dirty="0">
                <a:solidFill>
                  <a:prstClr val="black"/>
                </a:solidFill>
              </a:rPr>
              <a:t>public. </a:t>
            </a:r>
            <a:endParaRPr lang="en-US" dirty="0" smtClean="0">
              <a:solidFill>
                <a:prstClr val="black"/>
              </a:solidFill>
            </a:endParaRPr>
          </a:p>
          <a:p>
            <a:endParaRPr lang="en-US" dirty="0">
              <a:solidFill>
                <a:prstClr val="black"/>
              </a:solidFill>
            </a:endParaRPr>
          </a:p>
          <a:p>
            <a:pPr marL="285750" indent="-285750">
              <a:buFont typeface="Wingdings" panose="05000000000000000000" pitchFamily="2" charset="2"/>
              <a:buChar char="Ø"/>
            </a:pPr>
            <a:r>
              <a:rPr lang="en-US" dirty="0">
                <a:solidFill>
                  <a:srgbClr val="0070C0"/>
                </a:solidFill>
              </a:rPr>
              <a:t>What one individual decides to do affects all of society around them</a:t>
            </a:r>
            <a:r>
              <a:rPr lang="en-US" dirty="0">
                <a:solidFill>
                  <a:prstClr val="black"/>
                </a:solidFill>
              </a:rPr>
              <a:t>.</a:t>
            </a:r>
          </a:p>
          <a:p>
            <a:pPr marL="361188" indent="-342900">
              <a:lnSpc>
                <a:spcPts val="2300"/>
              </a:lnSpc>
              <a:buClr>
                <a:srgbClr val="629DD1"/>
              </a:buClr>
              <a:buSzPct val="80000"/>
              <a:buFont typeface="Arial" panose="020B0604020202020204" pitchFamily="34" charset="0"/>
              <a:buChar char="•"/>
            </a:pPr>
            <a:endParaRPr lang="en-US" sz="2000" dirty="0" smtClean="0">
              <a:solidFill>
                <a:srgbClr val="242852">
                  <a:shade val="30000"/>
                  <a:satMod val="150000"/>
                </a:srgbClr>
              </a:solidFill>
            </a:endParaRPr>
          </a:p>
          <a:p>
            <a:pPr marL="361188" indent="-342900">
              <a:lnSpc>
                <a:spcPts val="2300"/>
              </a:lnSpc>
              <a:buClr>
                <a:srgbClr val="629DD1"/>
              </a:buClr>
              <a:buSzPct val="80000"/>
              <a:buFont typeface="Arial" panose="020B0604020202020204" pitchFamily="34" charset="0"/>
              <a:buChar char="•"/>
            </a:pPr>
            <a:endParaRPr lang="en-US" sz="2000" dirty="0" smtClean="0">
              <a:solidFill>
                <a:srgbClr val="242852">
                  <a:shade val="30000"/>
                  <a:satMod val="150000"/>
                </a:srgbClr>
              </a:solidFill>
            </a:endParaRPr>
          </a:p>
        </p:txBody>
      </p:sp>
      <p:pic>
        <p:nvPicPr>
          <p:cNvPr id="6" name="Picture 5"/>
          <p:cNvPicPr>
            <a:picLocks noChangeAspect="1"/>
          </p:cNvPicPr>
          <p:nvPr/>
        </p:nvPicPr>
        <p:blipFill>
          <a:blip r:embed="rId2"/>
          <a:stretch>
            <a:fillRect/>
          </a:stretch>
        </p:blipFill>
        <p:spPr>
          <a:xfrm>
            <a:off x="6934200" y="2286000"/>
            <a:ext cx="2030105" cy="2667000"/>
          </a:xfrm>
          <a:prstGeom prst="rect">
            <a:avLst/>
          </a:prstGeom>
        </p:spPr>
      </p:pic>
    </p:spTree>
    <p:extLst>
      <p:ext uri="{BB962C8B-B14F-4D97-AF65-F5344CB8AC3E}">
        <p14:creationId xmlns:p14="http://schemas.microsoft.com/office/powerpoint/2010/main" val="38534488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000" u="sng" dirty="0" smtClean="0">
                <a:solidFill>
                  <a:schemeClr val="tx2">
                    <a:lumMod val="60000"/>
                    <a:lumOff val="40000"/>
                  </a:schemeClr>
                </a:solidFill>
              </a:rPr>
              <a:t>Critical Thinking Question</a:t>
            </a:r>
            <a:r>
              <a:rPr lang="en-US" sz="2000" dirty="0" smtClean="0">
                <a:solidFill>
                  <a:schemeClr val="tx2">
                    <a:lumMod val="60000"/>
                    <a:lumOff val="40000"/>
                  </a:schemeClr>
                </a:solidFill>
              </a:rPr>
              <a:t>:</a:t>
            </a:r>
            <a:br>
              <a:rPr lang="en-US" sz="2000" dirty="0" smtClean="0">
                <a:solidFill>
                  <a:schemeClr val="tx2">
                    <a:lumMod val="60000"/>
                    <a:lumOff val="40000"/>
                  </a:schemeClr>
                </a:solidFill>
              </a:rPr>
            </a:br>
            <a:r>
              <a:rPr lang="en-US" dirty="0" smtClean="0"/>
              <a:t/>
            </a:r>
            <a:br>
              <a:rPr lang="en-US" dirty="0" smtClean="0"/>
            </a:br>
            <a:endParaRPr lang="en-US" dirty="0"/>
          </a:p>
        </p:txBody>
      </p:sp>
      <p:sp>
        <p:nvSpPr>
          <p:cNvPr id="5" name="Text Placeholder 4"/>
          <p:cNvSpPr>
            <a:spLocks noGrp="1"/>
          </p:cNvSpPr>
          <p:nvPr>
            <p:ph type="body" idx="1"/>
          </p:nvPr>
        </p:nvSpPr>
        <p:spPr>
          <a:xfrm>
            <a:off x="2438400" y="3276600"/>
            <a:ext cx="6400800" cy="1509712"/>
          </a:xfrm>
        </p:spPr>
        <p:txBody>
          <a:bodyPr/>
          <a:lstStyle/>
          <a:p>
            <a:r>
              <a:rPr lang="en-US" dirty="0" smtClean="0"/>
              <a:t>If mirror neurons  DO help us </a:t>
            </a:r>
            <a:r>
              <a:rPr lang="en-US" i="1" dirty="0" smtClean="0"/>
              <a:t>imitate</a:t>
            </a:r>
            <a:r>
              <a:rPr lang="en-US" dirty="0" smtClean="0"/>
              <a:t> other people or if they help us </a:t>
            </a:r>
            <a:r>
              <a:rPr lang="en-US" i="1" dirty="0" smtClean="0"/>
              <a:t>understand </a:t>
            </a:r>
            <a:r>
              <a:rPr lang="en-US" dirty="0" smtClean="0"/>
              <a:t>other people,  I wonder how these researchers would explain bystander apathy, or bullying,  or disorientation?</a:t>
            </a:r>
            <a:endParaRPr lang="en-US" dirty="0"/>
          </a:p>
        </p:txBody>
      </p:sp>
    </p:spTree>
    <p:extLst>
      <p:ext uri="{BB962C8B-B14F-4D97-AF65-F5344CB8AC3E}">
        <p14:creationId xmlns:p14="http://schemas.microsoft.com/office/powerpoint/2010/main" val="31173371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990600" y="274638"/>
            <a:ext cx="7943088" cy="1143000"/>
          </a:xfrm>
        </p:spPr>
        <p:txBody>
          <a:bodyPr>
            <a:normAutofit/>
          </a:bodyPr>
          <a:lstStyle/>
          <a:p>
            <a:r>
              <a:rPr lang="en-US" sz="2800" b="1" dirty="0" smtClean="0"/>
              <a:t>Cognitive psychology</a:t>
            </a:r>
            <a:endParaRPr lang="en-US" sz="2800" b="1" dirty="0"/>
          </a:p>
        </p:txBody>
      </p:sp>
      <p:sp>
        <p:nvSpPr>
          <p:cNvPr id="6" name="Content Placeholder 5"/>
          <p:cNvSpPr>
            <a:spLocks noGrp="1"/>
          </p:cNvSpPr>
          <p:nvPr>
            <p:ph idx="1"/>
          </p:nvPr>
        </p:nvSpPr>
        <p:spPr>
          <a:xfrm>
            <a:off x="990600" y="1828800"/>
            <a:ext cx="7924800" cy="4800600"/>
          </a:xfrm>
        </p:spPr>
        <p:txBody>
          <a:bodyPr>
            <a:normAutofit/>
          </a:bodyPr>
          <a:lstStyle/>
          <a:p>
            <a:pPr>
              <a:buNone/>
            </a:pPr>
            <a:r>
              <a:rPr lang="en-US" sz="2000" dirty="0" smtClean="0">
                <a:solidFill>
                  <a:schemeClr val="tx2">
                    <a:lumMod val="50000"/>
                  </a:schemeClr>
                </a:solidFill>
              </a:rPr>
              <a:t>The behaviorist approach emphasizes external behavior; </a:t>
            </a:r>
          </a:p>
          <a:p>
            <a:pPr>
              <a:buNone/>
            </a:pPr>
            <a:r>
              <a:rPr lang="en-US" sz="2000" dirty="0" smtClean="0">
                <a:solidFill>
                  <a:schemeClr val="tx2">
                    <a:lumMod val="50000"/>
                  </a:schemeClr>
                </a:solidFill>
              </a:rPr>
              <a:t>Cognitive psychology  believes that the internal processes are key.</a:t>
            </a:r>
            <a:endParaRPr lang="en-US" sz="2000" dirty="0">
              <a:solidFill>
                <a:schemeClr val="tx2">
                  <a:lumMod val="50000"/>
                </a:schemeClr>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381000"/>
            <a:ext cx="1955522"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371600" y="3810000"/>
            <a:ext cx="7772400" cy="923330"/>
          </a:xfrm>
          <a:prstGeom prst="rect">
            <a:avLst/>
          </a:prstGeom>
        </p:spPr>
        <p:txBody>
          <a:bodyPr wrap="square">
            <a:spAutoFit/>
          </a:bodyPr>
          <a:lstStyle/>
          <a:p>
            <a:pPr lvl="0"/>
            <a:r>
              <a:rPr lang="en-US" dirty="0" err="1">
                <a:solidFill>
                  <a:prstClr val="black"/>
                </a:solidFill>
              </a:rPr>
              <a:t>Damasio</a:t>
            </a:r>
            <a:r>
              <a:rPr lang="en-US" dirty="0">
                <a:solidFill>
                  <a:prstClr val="black"/>
                </a:solidFill>
              </a:rPr>
              <a:t>:</a:t>
            </a:r>
          </a:p>
          <a:p>
            <a:pPr lvl="0"/>
            <a:r>
              <a:rPr lang="en-US" dirty="0">
                <a:solidFill>
                  <a:prstClr val="black"/>
                </a:solidFill>
              </a:rPr>
              <a:t>The human brain relies on three devices for its decisions: </a:t>
            </a:r>
          </a:p>
          <a:p>
            <a:pPr lvl="0"/>
            <a:r>
              <a:rPr lang="en-US" dirty="0">
                <a:solidFill>
                  <a:prstClr val="black"/>
                </a:solidFill>
              </a:rPr>
              <a:t>emotion controls; </a:t>
            </a:r>
            <a:r>
              <a:rPr lang="en-US" dirty="0" smtClean="0">
                <a:solidFill>
                  <a:prstClr val="black"/>
                </a:solidFill>
              </a:rPr>
              <a:t> addictive </a:t>
            </a:r>
            <a:r>
              <a:rPr lang="en-US" dirty="0">
                <a:solidFill>
                  <a:prstClr val="black"/>
                </a:solidFill>
              </a:rPr>
              <a:t>learning; </a:t>
            </a:r>
            <a:r>
              <a:rPr lang="en-US" dirty="0" smtClean="0">
                <a:solidFill>
                  <a:prstClr val="black"/>
                </a:solidFill>
              </a:rPr>
              <a:t> and </a:t>
            </a:r>
            <a:r>
              <a:rPr lang="en-US" dirty="0">
                <a:solidFill>
                  <a:prstClr val="black"/>
                </a:solidFill>
              </a:rPr>
              <a:t>intellectual processing.</a:t>
            </a:r>
            <a:endParaRPr lang="en-US" dirty="0">
              <a:solidFill>
                <a:srgbClr val="0070C0"/>
              </a:solidFill>
            </a:endParaRPr>
          </a:p>
        </p:txBody>
      </p:sp>
    </p:spTree>
    <p:extLst>
      <p:ext uri="{BB962C8B-B14F-4D97-AF65-F5344CB8AC3E}">
        <p14:creationId xmlns:p14="http://schemas.microsoft.com/office/powerpoint/2010/main" val="148595013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to check out</a:t>
            </a:r>
            <a:endParaRPr lang="en-US" dirty="0"/>
          </a:p>
        </p:txBody>
      </p:sp>
      <p:sp>
        <p:nvSpPr>
          <p:cNvPr id="3" name="Content Placeholder 2"/>
          <p:cNvSpPr>
            <a:spLocks noGrp="1"/>
          </p:cNvSpPr>
          <p:nvPr>
            <p:ph idx="1"/>
          </p:nvPr>
        </p:nvSpPr>
        <p:spPr>
          <a:xfrm>
            <a:off x="1066800" y="1447800"/>
            <a:ext cx="7866888" cy="4800600"/>
          </a:xfrm>
        </p:spPr>
        <p:txBody>
          <a:bodyPr>
            <a:normAutofit lnSpcReduction="10000"/>
          </a:bodyPr>
          <a:lstStyle/>
          <a:p>
            <a:pPr marL="82296" indent="0">
              <a:buNone/>
            </a:pPr>
            <a:r>
              <a:rPr lang="en-US" sz="1600" dirty="0" smtClean="0"/>
              <a:t>Split Brain Experiments and Information:</a:t>
            </a:r>
          </a:p>
          <a:p>
            <a:r>
              <a:rPr lang="en-US" sz="1600" dirty="0" smtClean="0">
                <a:hlinkClick r:id="rId2"/>
              </a:rPr>
              <a:t>http</a:t>
            </a:r>
            <a:r>
              <a:rPr lang="en-US" sz="1600" dirty="0">
                <a:hlinkClick r:id="rId2"/>
              </a:rPr>
              <a:t>://</a:t>
            </a:r>
            <a:r>
              <a:rPr lang="en-US" sz="1600" dirty="0" smtClean="0">
                <a:hlinkClick r:id="rId2"/>
              </a:rPr>
              <a:t>www.medclip.com/index.php?page=videos&amp;section=view&amp;vid_id=103271</a:t>
            </a:r>
            <a:endParaRPr lang="en-US" sz="1600" dirty="0" smtClean="0"/>
          </a:p>
          <a:p>
            <a:r>
              <a:rPr lang="en-US" sz="1600" dirty="0"/>
              <a:t>Psychology Today:  </a:t>
            </a:r>
            <a:r>
              <a:rPr lang="en-US" sz="1600" dirty="0">
                <a:hlinkClick r:id="rId3"/>
              </a:rPr>
              <a:t>http://</a:t>
            </a:r>
            <a:r>
              <a:rPr lang="en-US" sz="1600" dirty="0" smtClean="0">
                <a:hlinkClick r:id="rId3"/>
              </a:rPr>
              <a:t>www.psychologytoday.com/blog/the-superhuman-mind/201211/split-brains</a:t>
            </a:r>
            <a:endParaRPr lang="en-US" sz="1600" dirty="0"/>
          </a:p>
          <a:p>
            <a:r>
              <a:rPr lang="en-US" sz="1600" dirty="0" smtClean="0"/>
              <a:t>Cal </a:t>
            </a:r>
            <a:r>
              <a:rPr lang="en-US" sz="1600" dirty="0"/>
              <a:t>Tech: </a:t>
            </a:r>
            <a:r>
              <a:rPr lang="en-US" sz="1600" dirty="0" smtClean="0"/>
              <a:t> </a:t>
            </a:r>
            <a:r>
              <a:rPr lang="en-US" sz="1600" dirty="0" smtClean="0">
                <a:hlinkClick r:id="rId4"/>
              </a:rPr>
              <a:t>http</a:t>
            </a:r>
            <a:r>
              <a:rPr lang="en-US" sz="1600" dirty="0">
                <a:hlinkClick r:id="rId4"/>
              </a:rPr>
              <a:t>://www.its.caltech.edu/~</a:t>
            </a:r>
            <a:r>
              <a:rPr lang="en-US" sz="1600" dirty="0" smtClean="0">
                <a:hlinkClick r:id="rId4"/>
              </a:rPr>
              <a:t>jbogen/text/ref130.htm</a:t>
            </a:r>
            <a:endParaRPr lang="en-US" sz="1600" dirty="0" smtClean="0"/>
          </a:p>
          <a:p>
            <a:pPr marL="82296" indent="0">
              <a:buNone/>
            </a:pPr>
            <a:r>
              <a:rPr lang="en-US" sz="1600" dirty="0" smtClean="0"/>
              <a:t>Split Brain, Split Mind: http</a:t>
            </a:r>
            <a:r>
              <a:rPr lang="en-US" sz="1600" dirty="0"/>
              <a:t>://</a:t>
            </a:r>
            <a:r>
              <a:rPr lang="en-US" sz="1600" dirty="0" smtClean="0"/>
              <a:t>brainmind.com/Brain3.html</a:t>
            </a:r>
          </a:p>
          <a:p>
            <a:pPr marL="82296" indent="0">
              <a:buNone/>
            </a:pPr>
            <a:r>
              <a:rPr lang="en-US" sz="1600" dirty="0" smtClean="0"/>
              <a:t>Michael </a:t>
            </a:r>
            <a:r>
              <a:rPr lang="en-US" sz="1600" dirty="0" err="1"/>
              <a:t>Gazzaniga</a:t>
            </a:r>
            <a:r>
              <a:rPr lang="en-US" sz="1600" dirty="0"/>
              <a:t> </a:t>
            </a:r>
            <a:endParaRPr lang="en-US" sz="1600" dirty="0" smtClean="0"/>
          </a:p>
          <a:p>
            <a:pPr marL="82296" indent="0">
              <a:buNone/>
            </a:pPr>
            <a:r>
              <a:rPr lang="en-US" sz="1600" dirty="0" smtClean="0">
                <a:hlinkClick r:id="rId5"/>
              </a:rPr>
              <a:t>http</a:t>
            </a:r>
            <a:r>
              <a:rPr lang="en-US" sz="1600" dirty="0">
                <a:hlinkClick r:id="rId5"/>
              </a:rPr>
              <a:t>://www.nytimes.com/2011/11/01/science/telling-the-story-of-the-brains-cacophony-of-competing-voices.html?pagewanted=all&amp;_</a:t>
            </a:r>
            <a:r>
              <a:rPr lang="en-US" sz="1600" dirty="0" smtClean="0">
                <a:hlinkClick r:id="rId5"/>
              </a:rPr>
              <a:t>r=0</a:t>
            </a:r>
            <a:endParaRPr lang="en-US" sz="1600" dirty="0" smtClean="0"/>
          </a:p>
          <a:p>
            <a:pPr marL="82296" indent="0">
              <a:buNone/>
            </a:pPr>
            <a:r>
              <a:rPr lang="en-US" sz="1600" dirty="0" smtClean="0"/>
              <a:t>Big Think: 3 videos- </a:t>
            </a:r>
            <a:r>
              <a:rPr lang="en-US" sz="1600" dirty="0" smtClean="0">
                <a:hlinkClick r:id="rId6"/>
              </a:rPr>
              <a:t>http</a:t>
            </a:r>
            <a:r>
              <a:rPr lang="en-US" sz="1600" dirty="0">
                <a:hlinkClick r:id="rId6"/>
              </a:rPr>
              <a:t>://</a:t>
            </a:r>
            <a:r>
              <a:rPr lang="en-US" sz="1600" dirty="0" smtClean="0">
                <a:hlinkClick r:id="rId6"/>
              </a:rPr>
              <a:t>bigthink.com/users/michaelgazzaniga</a:t>
            </a:r>
            <a:endParaRPr lang="en-US" sz="1600" dirty="0" smtClean="0"/>
          </a:p>
          <a:p>
            <a:pPr marL="82296" indent="0">
              <a:buNone/>
            </a:pPr>
            <a:r>
              <a:rPr lang="en-US" sz="1600" dirty="0" smtClean="0"/>
              <a:t>(The Criminal Brain. Your Brain is Automatic. You are Free &amp;  Your Storytelling Brain)</a:t>
            </a:r>
          </a:p>
          <a:p>
            <a:pPr marL="82296" indent="0">
              <a:buNone/>
            </a:pPr>
            <a:r>
              <a:rPr lang="en-US" sz="1600" dirty="0" smtClean="0"/>
              <a:t>Quantum Research on Consciousness:  </a:t>
            </a:r>
            <a:r>
              <a:rPr lang="en-US" sz="1600" dirty="0" err="1"/>
              <a:t>Hameroff</a:t>
            </a:r>
            <a:r>
              <a:rPr lang="en-US" sz="1600" dirty="0"/>
              <a:t> and Penrose </a:t>
            </a:r>
            <a:r>
              <a:rPr lang="en-US" sz="1600" dirty="0">
                <a:hlinkClick r:id="rId7"/>
              </a:rPr>
              <a:t>http://</a:t>
            </a:r>
            <a:r>
              <a:rPr lang="en-US" sz="1600" dirty="0" smtClean="0">
                <a:hlinkClick r:id="rId7"/>
              </a:rPr>
              <a:t>www.sciencedaily.com/releases/2014/01/140116085105.htm</a:t>
            </a:r>
            <a:endParaRPr lang="en-US" sz="1600" dirty="0" smtClean="0"/>
          </a:p>
          <a:p>
            <a:pPr marL="82296" indent="0">
              <a:buNone/>
            </a:pPr>
            <a:r>
              <a:rPr lang="en-US" sz="1600" dirty="0" err="1" smtClean="0"/>
              <a:t>Optogentics</a:t>
            </a:r>
            <a:r>
              <a:rPr lang="en-US" sz="1600" dirty="0" smtClean="0"/>
              <a:t>:  </a:t>
            </a:r>
            <a:r>
              <a:rPr lang="en-US" sz="1600" dirty="0" smtClean="0">
                <a:hlinkClick r:id="rId8"/>
              </a:rPr>
              <a:t>http</a:t>
            </a:r>
            <a:r>
              <a:rPr lang="en-US" sz="1600" dirty="0">
                <a:hlinkClick r:id="rId8"/>
              </a:rPr>
              <a:t>://video.mit.edu/watch/optogenetics-controlling-the-brain-with-light-7659</a:t>
            </a:r>
            <a:r>
              <a:rPr lang="en-US" sz="1600" dirty="0" smtClean="0">
                <a:hlinkClick r:id="rId8"/>
              </a:rPr>
              <a:t>/</a:t>
            </a:r>
            <a:endParaRPr lang="en-US" sz="1600" dirty="0" smtClean="0"/>
          </a:p>
          <a:p>
            <a:pPr marL="82296" indent="0">
              <a:buNone/>
            </a:pPr>
            <a:r>
              <a:rPr lang="en-US" sz="1600" dirty="0" err="1" smtClean="0"/>
              <a:t>Kahneman</a:t>
            </a:r>
            <a:r>
              <a:rPr lang="en-US" sz="1600" dirty="0"/>
              <a:t>: </a:t>
            </a:r>
            <a:r>
              <a:rPr lang="en-US" sz="1600" dirty="0">
                <a:hlinkClick r:id="rId9"/>
              </a:rPr>
              <a:t>http://</a:t>
            </a:r>
            <a:r>
              <a:rPr lang="en-US" sz="1600" dirty="0" smtClean="0">
                <a:hlinkClick r:id="rId9"/>
              </a:rPr>
              <a:t>www.newyorker.com/online/blogs/frontal-cortex/2012/06/daniel-kahneman-bias-studies.html</a:t>
            </a:r>
            <a:endParaRPr lang="en-US" sz="1600" dirty="0" smtClean="0"/>
          </a:p>
          <a:p>
            <a:pPr marL="82296" indent="0">
              <a:buNone/>
            </a:pPr>
            <a:r>
              <a:rPr lang="en-US" sz="1600" dirty="0" err="1" smtClean="0"/>
              <a:t>Kahneman</a:t>
            </a:r>
            <a:r>
              <a:rPr lang="en-US" sz="1600" dirty="0" smtClean="0"/>
              <a:t> interview</a:t>
            </a:r>
            <a:r>
              <a:rPr lang="en-US" sz="1600" dirty="0"/>
              <a:t>: </a:t>
            </a:r>
            <a:r>
              <a:rPr lang="en-US" sz="1600" dirty="0">
                <a:hlinkClick r:id="rId10"/>
              </a:rPr>
              <a:t>http://</a:t>
            </a:r>
            <a:r>
              <a:rPr lang="en-US" sz="1600" dirty="0" smtClean="0">
                <a:hlinkClick r:id="rId10"/>
              </a:rPr>
              <a:t>www.strategy-business.com/article/03409?pg=all</a:t>
            </a:r>
            <a:endParaRPr lang="en-US" sz="1600" dirty="0" smtClean="0"/>
          </a:p>
          <a:p>
            <a:pPr marL="82296" indent="0">
              <a:buNone/>
            </a:pPr>
            <a:endParaRPr lang="en-US" sz="1600" dirty="0" smtClean="0"/>
          </a:p>
          <a:p>
            <a:pPr marL="82296" indent="0">
              <a:buNone/>
            </a:pPr>
            <a:endParaRPr lang="en-US" sz="1600" dirty="0" smtClean="0"/>
          </a:p>
          <a:p>
            <a:pPr marL="82296" indent="0">
              <a:buNone/>
            </a:pPr>
            <a:endParaRPr lang="en-US" sz="1600" dirty="0" smtClean="0"/>
          </a:p>
          <a:p>
            <a:pPr marL="82296" indent="0">
              <a:buNone/>
            </a:pPr>
            <a:endParaRPr lang="en-US" sz="1600" dirty="0" smtClean="0"/>
          </a:p>
        </p:txBody>
      </p:sp>
    </p:spTree>
    <p:extLst>
      <p:ext uri="{BB962C8B-B14F-4D97-AF65-F5344CB8AC3E}">
        <p14:creationId xmlns:p14="http://schemas.microsoft.com/office/powerpoint/2010/main" val="365624026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990600"/>
            <a:ext cx="8077200" cy="4800600"/>
          </a:xfrm>
        </p:spPr>
        <p:txBody>
          <a:bodyPr>
            <a:normAutofit/>
          </a:bodyPr>
          <a:lstStyle/>
          <a:p>
            <a:r>
              <a:rPr lang="en-US" sz="1400" dirty="0" smtClean="0"/>
              <a:t>Skinner experiments with pigeons </a:t>
            </a:r>
            <a:r>
              <a:rPr lang="en-US" sz="1400" dirty="0" smtClean="0">
                <a:hlinkClick r:id="rId2"/>
              </a:rPr>
              <a:t>https</a:t>
            </a:r>
            <a:r>
              <a:rPr lang="en-US" sz="1400" dirty="0">
                <a:hlinkClick r:id="rId2"/>
              </a:rPr>
              <a:t>://</a:t>
            </a:r>
            <a:r>
              <a:rPr lang="en-US" sz="1400" dirty="0" smtClean="0">
                <a:hlinkClick r:id="rId2"/>
              </a:rPr>
              <a:t>www.youtube.com/watch?v=HHH9gu5h2Qg</a:t>
            </a:r>
            <a:endParaRPr lang="en-US" sz="1400" dirty="0" smtClean="0"/>
          </a:p>
          <a:p>
            <a:r>
              <a:rPr lang="en-US" sz="1400" dirty="0" smtClean="0"/>
              <a:t>Skinner, </a:t>
            </a:r>
            <a:r>
              <a:rPr lang="en-US" sz="1400" dirty="0"/>
              <a:t>free </a:t>
            </a:r>
            <a:r>
              <a:rPr lang="en-US" sz="1400" dirty="0" smtClean="0"/>
              <a:t>will, and the implications:  </a:t>
            </a:r>
            <a:r>
              <a:rPr lang="en-US" sz="1400" dirty="0">
                <a:hlinkClick r:id="rId3"/>
              </a:rPr>
              <a:t>https://</a:t>
            </a:r>
            <a:r>
              <a:rPr lang="en-US" sz="1400" dirty="0" smtClean="0">
                <a:hlinkClick r:id="rId3"/>
              </a:rPr>
              <a:t>www.youtube.com/watch?v=rTND_HGrP08</a:t>
            </a:r>
            <a:endParaRPr lang="en-US" sz="1400" dirty="0"/>
          </a:p>
          <a:p>
            <a:pPr marL="82296" indent="0">
              <a:buNone/>
            </a:pPr>
            <a:r>
              <a:rPr lang="en-US" sz="1600" b="1" dirty="0" smtClean="0"/>
              <a:t>Change Blindness</a:t>
            </a:r>
          </a:p>
          <a:p>
            <a:pPr marL="0" lvl="0" indent="0">
              <a:spcBef>
                <a:spcPts val="0"/>
              </a:spcBef>
              <a:buClrTx/>
              <a:buSzTx/>
              <a:buNone/>
            </a:pPr>
            <a:r>
              <a:rPr lang="en-US" sz="1200" dirty="0">
                <a:solidFill>
                  <a:prstClr val="black"/>
                </a:solidFill>
              </a:rPr>
              <a:t>Whodunit:  </a:t>
            </a:r>
            <a:r>
              <a:rPr lang="en-US" sz="1200" dirty="0">
                <a:solidFill>
                  <a:prstClr val="black"/>
                </a:solidFill>
                <a:hlinkClick r:id="rId4"/>
              </a:rPr>
              <a:t>https://www.youtube.com/watch?v=S9WC-vWCkkU</a:t>
            </a:r>
            <a:endParaRPr lang="en-US" sz="1200" dirty="0">
              <a:solidFill>
                <a:prstClr val="black"/>
              </a:solidFill>
            </a:endParaRPr>
          </a:p>
          <a:p>
            <a:pPr marL="0" lvl="0" indent="0">
              <a:spcBef>
                <a:spcPts val="0"/>
              </a:spcBef>
              <a:buClrTx/>
              <a:buSzTx/>
              <a:buNone/>
            </a:pPr>
            <a:r>
              <a:rPr lang="en-US" sz="1200" dirty="0" err="1" smtClean="0">
                <a:solidFill>
                  <a:prstClr val="black"/>
                </a:solidFill>
              </a:rPr>
              <a:t>Quirkology</a:t>
            </a:r>
            <a:r>
              <a:rPr lang="en-US" sz="1200" dirty="0">
                <a:solidFill>
                  <a:prstClr val="black"/>
                </a:solidFill>
              </a:rPr>
              <a:t>: Card Trick</a:t>
            </a:r>
          </a:p>
          <a:p>
            <a:pPr marL="0" lvl="0" indent="0">
              <a:spcBef>
                <a:spcPts val="0"/>
              </a:spcBef>
              <a:buClrTx/>
              <a:buSzTx/>
              <a:buNone/>
            </a:pPr>
            <a:r>
              <a:rPr lang="en-US" sz="1200" dirty="0">
                <a:solidFill>
                  <a:prstClr val="black"/>
                </a:solidFill>
                <a:hlinkClick r:id="rId5"/>
              </a:rPr>
              <a:t>https://www.youtube.com/watch?annotation_id=annotation_262395&amp;feature=iv&amp;src_vid=voAntzB7EwE&amp;v=v3iPrBrGSJM</a:t>
            </a:r>
            <a:endParaRPr lang="en-US" sz="1200" dirty="0">
              <a:solidFill>
                <a:prstClr val="black"/>
              </a:solidFill>
            </a:endParaRPr>
          </a:p>
          <a:p>
            <a:pPr marL="0" lvl="0" indent="0">
              <a:spcBef>
                <a:spcPts val="0"/>
              </a:spcBef>
              <a:buClrTx/>
              <a:buSzTx/>
              <a:buNone/>
            </a:pPr>
            <a:endParaRPr lang="en-US" sz="1200" dirty="0">
              <a:solidFill>
                <a:prstClr val="black"/>
              </a:solidFill>
            </a:endParaRPr>
          </a:p>
          <a:p>
            <a:pPr marL="0" lvl="0" indent="0">
              <a:spcBef>
                <a:spcPts val="0"/>
              </a:spcBef>
              <a:buClrTx/>
              <a:buSzTx/>
              <a:buNone/>
            </a:pPr>
            <a:r>
              <a:rPr lang="en-US" sz="1200" dirty="0">
                <a:solidFill>
                  <a:prstClr val="black"/>
                </a:solidFill>
              </a:rPr>
              <a:t>Harvard Experiment:  </a:t>
            </a:r>
            <a:r>
              <a:rPr lang="en-US" sz="1200" dirty="0">
                <a:solidFill>
                  <a:prstClr val="black"/>
                </a:solidFill>
                <a:hlinkClick r:id="rId6"/>
              </a:rPr>
              <a:t>http://www.youtube.com/watch?v=38XO7ac9eSs</a:t>
            </a:r>
            <a:endParaRPr lang="en-US" sz="1200" dirty="0">
              <a:solidFill>
                <a:prstClr val="black"/>
              </a:solidFill>
            </a:endParaRPr>
          </a:p>
          <a:p>
            <a:pPr marL="0" lvl="0" indent="0">
              <a:spcBef>
                <a:spcPts val="0"/>
              </a:spcBef>
              <a:buClrTx/>
              <a:buSzTx/>
              <a:buNone/>
            </a:pPr>
            <a:endParaRPr lang="en-US" sz="1200" dirty="0">
              <a:solidFill>
                <a:prstClr val="black"/>
              </a:solidFill>
            </a:endParaRPr>
          </a:p>
          <a:p>
            <a:pPr marL="0" lvl="0" indent="0">
              <a:spcBef>
                <a:spcPts val="0"/>
              </a:spcBef>
              <a:buClrTx/>
              <a:buSzTx/>
              <a:buNone/>
            </a:pPr>
            <a:r>
              <a:rPr lang="en-US" sz="1200" dirty="0">
                <a:solidFill>
                  <a:prstClr val="black"/>
                </a:solidFill>
              </a:rPr>
              <a:t>University of Chicago :   </a:t>
            </a:r>
            <a:r>
              <a:rPr lang="en-US" sz="1200" dirty="0">
                <a:solidFill>
                  <a:prstClr val="black"/>
                </a:solidFill>
                <a:hlinkClick r:id="rId7"/>
              </a:rPr>
              <a:t>http://www.youtube.com/watch?v=UtKt8YF7dgQ</a:t>
            </a:r>
            <a:endParaRPr lang="en-US" sz="1200" dirty="0">
              <a:solidFill>
                <a:prstClr val="black"/>
              </a:solidFill>
            </a:endParaRPr>
          </a:p>
          <a:p>
            <a:pPr marL="82296" indent="0">
              <a:buNone/>
            </a:pPr>
            <a:r>
              <a:rPr lang="en-US" sz="1400" dirty="0"/>
              <a:t>Nova: </a:t>
            </a:r>
            <a:r>
              <a:rPr lang="en-US" sz="1400" dirty="0">
                <a:hlinkClick r:id="rId8"/>
              </a:rPr>
              <a:t>https://</a:t>
            </a:r>
            <a:r>
              <a:rPr lang="en-US" sz="1400" dirty="0" smtClean="0">
                <a:hlinkClick r:id="rId8"/>
              </a:rPr>
              <a:t>www.youtube.com/watch?v=VkrrVozZR2c</a:t>
            </a:r>
            <a:endParaRPr lang="en-US" sz="1400" dirty="0" smtClean="0"/>
          </a:p>
          <a:p>
            <a:pPr marL="82296" indent="0">
              <a:buNone/>
            </a:pPr>
            <a:r>
              <a:rPr lang="en-US" sz="1600" b="1" dirty="0" smtClean="0"/>
              <a:t>Automaticity</a:t>
            </a:r>
          </a:p>
          <a:p>
            <a:pPr marL="82296" indent="0">
              <a:buNone/>
            </a:pPr>
            <a:r>
              <a:rPr lang="en-US" sz="1400" dirty="0" smtClean="0"/>
              <a:t>John </a:t>
            </a:r>
            <a:r>
              <a:rPr lang="en-US" sz="1400" dirty="0" err="1"/>
              <a:t>Bargh</a:t>
            </a:r>
            <a:r>
              <a:rPr lang="en-US" sz="1400" dirty="0"/>
              <a:t>: </a:t>
            </a:r>
            <a:r>
              <a:rPr lang="en-US" sz="1400" dirty="0" smtClean="0"/>
              <a:t> </a:t>
            </a:r>
            <a:r>
              <a:rPr lang="en-US" sz="1400" dirty="0" smtClean="0">
                <a:hlinkClick r:id="rId9"/>
              </a:rPr>
              <a:t>http</a:t>
            </a:r>
            <a:r>
              <a:rPr lang="en-US" sz="1400" dirty="0">
                <a:hlinkClick r:id="rId9"/>
              </a:rPr>
              <a:t>://</a:t>
            </a:r>
            <a:r>
              <a:rPr lang="en-US" sz="1400" dirty="0" smtClean="0">
                <a:hlinkClick r:id="rId9"/>
              </a:rPr>
              <a:t>www.psych.nyu.edu/bargh/</a:t>
            </a:r>
            <a:endParaRPr lang="en-US" sz="1400" dirty="0" smtClean="0"/>
          </a:p>
          <a:p>
            <a:pPr marL="82296" indent="0">
              <a:buNone/>
            </a:pPr>
            <a:r>
              <a:rPr lang="en-US" sz="1400" dirty="0" smtClean="0"/>
              <a:t>Will is caused, not free</a:t>
            </a:r>
            <a:r>
              <a:rPr lang="en-US" sz="1400" dirty="0"/>
              <a:t>:  </a:t>
            </a:r>
            <a:r>
              <a:rPr lang="en-US" sz="1400" dirty="0">
                <a:hlinkClick r:id="rId10"/>
              </a:rPr>
              <a:t>http://</a:t>
            </a:r>
            <a:r>
              <a:rPr lang="en-US" sz="1400" dirty="0" smtClean="0">
                <a:hlinkClick r:id="rId10"/>
              </a:rPr>
              <a:t>www.psychologytoday.com/blog/the-natural-unconscious/200906/the-will-is-caused-not-free</a:t>
            </a:r>
            <a:endParaRPr lang="en-US" sz="1400" dirty="0" smtClean="0"/>
          </a:p>
          <a:p>
            <a:pPr marL="82296" indent="0">
              <a:buNone/>
            </a:pPr>
            <a:r>
              <a:rPr lang="en-US" sz="1400" dirty="0" err="1" smtClean="0"/>
              <a:t>Bargh</a:t>
            </a:r>
            <a:r>
              <a:rPr lang="en-US" sz="1400" dirty="0" smtClean="0"/>
              <a:t> lecture: </a:t>
            </a:r>
            <a:r>
              <a:rPr lang="en-US" sz="1400" dirty="0" smtClean="0">
                <a:hlinkClick r:id="rId11"/>
              </a:rPr>
              <a:t>https</a:t>
            </a:r>
            <a:r>
              <a:rPr lang="en-US" sz="1400" dirty="0">
                <a:hlinkClick r:id="rId11"/>
              </a:rPr>
              <a:t>://</a:t>
            </a:r>
            <a:r>
              <a:rPr lang="en-US" sz="1400" dirty="0" smtClean="0">
                <a:hlinkClick r:id="rId11"/>
              </a:rPr>
              <a:t>www.youtube.com/watch?v=pWSC48EUg-8</a:t>
            </a:r>
            <a:endParaRPr lang="en-US" sz="1400" dirty="0" smtClean="0"/>
          </a:p>
          <a:p>
            <a:pPr marL="82296" indent="0">
              <a:buNone/>
            </a:pPr>
            <a:endParaRPr lang="en-US" sz="1400" dirty="0" smtClean="0"/>
          </a:p>
          <a:p>
            <a:pPr marL="82296" indent="0">
              <a:buNone/>
            </a:pPr>
            <a:r>
              <a:rPr lang="en-US" sz="1400" b="1" smtClean="0"/>
              <a:t>CONFORMITY </a:t>
            </a:r>
            <a:r>
              <a:rPr lang="en-US" sz="1100" smtClean="0">
                <a:hlinkClick r:id="rId12"/>
              </a:rPr>
              <a:t>https</a:t>
            </a:r>
            <a:r>
              <a:rPr lang="en-US" sz="1100">
                <a:hlinkClick r:id="rId12"/>
              </a:rPr>
              <a:t>://</a:t>
            </a:r>
            <a:r>
              <a:rPr lang="en-US" sz="1100" smtClean="0">
                <a:hlinkClick r:id="rId12"/>
              </a:rPr>
              <a:t>www.youtube.com/watch?v=F17JGDZDVUs</a:t>
            </a:r>
            <a:endParaRPr lang="en-US" sz="1100" smtClean="0"/>
          </a:p>
          <a:p>
            <a:pPr marL="82296" indent="0">
              <a:buNone/>
            </a:pPr>
            <a:endParaRPr lang="en-US" sz="1100" dirty="0"/>
          </a:p>
          <a:p>
            <a:pPr marL="82296" indent="0">
              <a:buNone/>
            </a:pPr>
            <a:endParaRPr lang="en-US" sz="1400" b="1" dirty="0" smtClean="0"/>
          </a:p>
        </p:txBody>
      </p:sp>
      <p:sp>
        <p:nvSpPr>
          <p:cNvPr id="4" name="TextBox 3"/>
          <p:cNvSpPr txBox="1"/>
          <p:nvPr/>
        </p:nvSpPr>
        <p:spPr>
          <a:xfrm>
            <a:off x="1676400" y="457200"/>
            <a:ext cx="1481496" cy="369332"/>
          </a:xfrm>
          <a:prstGeom prst="rect">
            <a:avLst/>
          </a:prstGeom>
          <a:noFill/>
        </p:spPr>
        <p:txBody>
          <a:bodyPr wrap="none" rtlCol="0">
            <a:spAutoFit/>
          </a:bodyPr>
          <a:lstStyle/>
          <a:p>
            <a:r>
              <a:rPr lang="en-US" dirty="0" smtClean="0"/>
              <a:t>Sources, cont.</a:t>
            </a:r>
            <a:endParaRPr lang="en-US" dirty="0"/>
          </a:p>
        </p:txBody>
      </p:sp>
    </p:spTree>
    <p:extLst>
      <p:ext uri="{BB962C8B-B14F-4D97-AF65-F5344CB8AC3E}">
        <p14:creationId xmlns:p14="http://schemas.microsoft.com/office/powerpoint/2010/main" val="5755229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57400" y="152400"/>
            <a:ext cx="3810000" cy="1162050"/>
          </a:xfrm>
        </p:spPr>
        <p:txBody>
          <a:bodyPr/>
          <a:lstStyle/>
          <a:p>
            <a:r>
              <a:rPr lang="en-US" dirty="0" smtClean="0"/>
              <a:t>Things we say…</a:t>
            </a:r>
            <a:endParaRPr lang="en-US" dirty="0"/>
          </a:p>
        </p:txBody>
      </p:sp>
      <p:sp>
        <p:nvSpPr>
          <p:cNvPr id="5" name="Content Placeholder 4"/>
          <p:cNvSpPr>
            <a:spLocks noGrp="1"/>
          </p:cNvSpPr>
          <p:nvPr>
            <p:ph sz="half" idx="1"/>
          </p:nvPr>
        </p:nvSpPr>
        <p:spPr>
          <a:xfrm>
            <a:off x="990600" y="2057400"/>
            <a:ext cx="8153400" cy="3992563"/>
          </a:xfrm>
        </p:spPr>
        <p:txBody>
          <a:bodyPr/>
          <a:lstStyle/>
          <a:p>
            <a:r>
              <a:rPr lang="en-US" sz="2000" dirty="0" smtClean="0"/>
              <a:t>Frame of mind</a:t>
            </a:r>
          </a:p>
          <a:p>
            <a:r>
              <a:rPr lang="en-US" sz="2000" dirty="0" smtClean="0"/>
              <a:t>Mind over matter</a:t>
            </a:r>
          </a:p>
          <a:p>
            <a:r>
              <a:rPr lang="en-US" sz="2000" dirty="0" smtClean="0"/>
              <a:t>State of mind</a:t>
            </a:r>
          </a:p>
          <a:p>
            <a:r>
              <a:rPr lang="en-US" sz="2000" dirty="0" smtClean="0"/>
              <a:t>Out of your mind</a:t>
            </a:r>
          </a:p>
          <a:p>
            <a:r>
              <a:rPr lang="en-US" sz="2000" dirty="0" smtClean="0"/>
              <a:t>Are you in your right mind?</a:t>
            </a:r>
          </a:p>
          <a:p>
            <a:r>
              <a:rPr lang="en-US" sz="2000" dirty="0" smtClean="0"/>
              <a:t>Mindless</a:t>
            </a:r>
          </a:p>
          <a:p>
            <a:endParaRPr lang="en-US" sz="2000" dirty="0" smtClean="0"/>
          </a:p>
          <a:p>
            <a:endParaRPr lang="en-US" dirty="0"/>
          </a:p>
        </p:txBody>
      </p:sp>
    </p:spTree>
    <p:extLst>
      <p:ext uri="{BB962C8B-B14F-4D97-AF65-F5344CB8AC3E}">
        <p14:creationId xmlns:p14="http://schemas.microsoft.com/office/powerpoint/2010/main" val="15349817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bg>
      <p:bgPr>
        <a:pattFill prst="lgGrid">
          <a:fgClr>
            <a:schemeClr val="bg1"/>
          </a:fgClr>
          <a:bgClr>
            <a:schemeClr val="bg1"/>
          </a:bgClr>
        </a:patt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692" r="67561" b="-28"/>
          <a:stretch/>
        </p:blipFill>
        <p:spPr bwMode="auto">
          <a:xfrm>
            <a:off x="124691" y="2223655"/>
            <a:ext cx="3200400" cy="4329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 y="152400"/>
            <a:ext cx="8305800" cy="1077218"/>
          </a:xfrm>
          <a:prstGeom prst="rect">
            <a:avLst/>
          </a:prstGeom>
          <a:noFill/>
        </p:spPr>
        <p:txBody>
          <a:bodyPr wrap="square" rtlCol="0">
            <a:spAutoFit/>
          </a:bodyPr>
          <a:lstStyle/>
          <a:p>
            <a:r>
              <a:rPr lang="en-US" sz="2400" dirty="0" smtClean="0"/>
              <a:t>Of two minds: lateralized nature of brain function</a:t>
            </a:r>
          </a:p>
          <a:p>
            <a:pPr marL="342900" indent="-342900">
              <a:buFont typeface="Arial" panose="020B0604020202020204" pitchFamily="34" charset="0"/>
              <a:buChar char="•"/>
            </a:pPr>
            <a:r>
              <a:rPr lang="en-US" sz="2000" dirty="0" smtClean="0"/>
              <a:t>some functions are specialized and carried out in one side of the brain</a:t>
            </a:r>
          </a:p>
          <a:p>
            <a:r>
              <a:rPr lang="en-US" sz="2000" dirty="0" smtClean="0"/>
              <a:t>	Male brains vs. female brains?</a:t>
            </a:r>
          </a:p>
        </p:txBody>
      </p:sp>
      <p:sp>
        <p:nvSpPr>
          <p:cNvPr id="3" name="TextBox 2"/>
          <p:cNvSpPr txBox="1"/>
          <p:nvPr/>
        </p:nvSpPr>
        <p:spPr>
          <a:xfrm>
            <a:off x="228600" y="1201046"/>
            <a:ext cx="10134600" cy="1846659"/>
          </a:xfrm>
          <a:prstGeom prst="rect">
            <a:avLst/>
          </a:prstGeom>
          <a:noFill/>
        </p:spPr>
        <p:txBody>
          <a:bodyPr wrap="square" rtlCol="0">
            <a:spAutoFit/>
          </a:bodyPr>
          <a:lstStyle/>
          <a:p>
            <a:r>
              <a:rPr lang="en-US" sz="2000" u="sng" dirty="0" smtClean="0">
                <a:solidFill>
                  <a:srgbClr val="0070C0"/>
                </a:solidFill>
              </a:rPr>
              <a:t>The left hemisphere </a:t>
            </a:r>
            <a:r>
              <a:rPr lang="en-US" sz="2000" dirty="0" smtClean="0">
                <a:solidFill>
                  <a:srgbClr val="0070C0"/>
                </a:solidFill>
              </a:rPr>
              <a:t>specializes in analytical thought, facts, rules, time sequences,                  math, science categorizing, logic,  details, definitions, planning, words/language (written, </a:t>
            </a:r>
          </a:p>
          <a:p>
            <a:r>
              <a:rPr lang="en-US" sz="2000" dirty="0" smtClean="0">
                <a:solidFill>
                  <a:srgbClr val="0070C0"/>
                </a:solidFill>
              </a:rPr>
              <a:t>spoken &amp; heard), and the right side of the body. </a:t>
            </a:r>
          </a:p>
          <a:p>
            <a:endParaRPr lang="en-US" dirty="0" smtClean="0"/>
          </a:p>
          <a:p>
            <a:endParaRPr lang="en-US" dirty="0" smtClean="0"/>
          </a:p>
          <a:p>
            <a:endParaRPr lang="en-US" dirty="0"/>
          </a:p>
        </p:txBody>
      </p:sp>
      <p:sp>
        <p:nvSpPr>
          <p:cNvPr id="4" name="Rectangle 3"/>
          <p:cNvSpPr/>
          <p:nvPr/>
        </p:nvSpPr>
        <p:spPr>
          <a:xfrm>
            <a:off x="3810000" y="2438400"/>
            <a:ext cx="5334000" cy="1631216"/>
          </a:xfrm>
          <a:prstGeom prst="rect">
            <a:avLst/>
          </a:prstGeom>
        </p:spPr>
        <p:txBody>
          <a:bodyPr wrap="square">
            <a:spAutoFit/>
          </a:bodyPr>
          <a:lstStyle/>
          <a:p>
            <a:r>
              <a:rPr lang="en-US" sz="2000" u="sng" dirty="0">
                <a:solidFill>
                  <a:srgbClr val="0070C0"/>
                </a:solidFill>
              </a:rPr>
              <a:t>The right hemisphere </a:t>
            </a:r>
            <a:r>
              <a:rPr lang="en-US" sz="2000" dirty="0" smtClean="0">
                <a:solidFill>
                  <a:srgbClr val="0070C0"/>
                </a:solidFill>
              </a:rPr>
              <a:t>is the </a:t>
            </a:r>
            <a:r>
              <a:rPr lang="en-US" sz="2000" dirty="0">
                <a:solidFill>
                  <a:srgbClr val="0070C0"/>
                </a:solidFill>
              </a:rPr>
              <a:t>"softer" </a:t>
            </a:r>
            <a:r>
              <a:rPr lang="en-US" sz="2000" dirty="0" smtClean="0">
                <a:solidFill>
                  <a:srgbClr val="0070C0"/>
                </a:solidFill>
              </a:rPr>
              <a:t>aspects: </a:t>
            </a:r>
            <a:r>
              <a:rPr lang="en-US" sz="2000" dirty="0">
                <a:solidFill>
                  <a:srgbClr val="0070C0"/>
                </a:solidFill>
              </a:rPr>
              <a:t>I</a:t>
            </a:r>
            <a:r>
              <a:rPr lang="en-US" sz="2000" dirty="0" smtClean="0">
                <a:solidFill>
                  <a:srgbClr val="0070C0"/>
                </a:solidFill>
              </a:rPr>
              <a:t>ntuition</a:t>
            </a:r>
            <a:r>
              <a:rPr lang="en-US" sz="2000" dirty="0">
                <a:solidFill>
                  <a:srgbClr val="0070C0"/>
                </a:solidFill>
              </a:rPr>
              <a:t>, </a:t>
            </a:r>
            <a:r>
              <a:rPr lang="en-US" sz="2000" dirty="0" smtClean="0">
                <a:solidFill>
                  <a:srgbClr val="0070C0"/>
                </a:solidFill>
              </a:rPr>
              <a:t>sensitivity</a:t>
            </a:r>
            <a:r>
              <a:rPr lang="en-US" sz="2000" dirty="0">
                <a:solidFill>
                  <a:srgbClr val="0070C0"/>
                </a:solidFill>
              </a:rPr>
              <a:t>, emotions, </a:t>
            </a:r>
            <a:r>
              <a:rPr lang="en-US" sz="2000" dirty="0" smtClean="0">
                <a:solidFill>
                  <a:srgbClr val="0070C0"/>
                </a:solidFill>
              </a:rPr>
              <a:t>relationships, humor, visualizing</a:t>
            </a:r>
            <a:r>
              <a:rPr lang="en-US" sz="2000" dirty="0">
                <a:solidFill>
                  <a:srgbClr val="0070C0"/>
                </a:solidFill>
              </a:rPr>
              <a:t>, </a:t>
            </a:r>
            <a:r>
              <a:rPr lang="en-US" sz="2000" dirty="0" smtClean="0">
                <a:solidFill>
                  <a:srgbClr val="0070C0"/>
                </a:solidFill>
              </a:rPr>
              <a:t>creativity, spatial </a:t>
            </a:r>
            <a:r>
              <a:rPr lang="en-US" sz="2000" dirty="0">
                <a:solidFill>
                  <a:srgbClr val="0070C0"/>
                </a:solidFill>
              </a:rPr>
              <a:t>awareness, first impressions, rhythm, </a:t>
            </a:r>
            <a:r>
              <a:rPr lang="en-US" sz="2000" dirty="0" smtClean="0">
                <a:solidFill>
                  <a:srgbClr val="0070C0"/>
                </a:solidFill>
              </a:rPr>
              <a:t>images, patterns, learning </a:t>
            </a:r>
            <a:r>
              <a:rPr lang="en-US" sz="2000" dirty="0">
                <a:solidFill>
                  <a:srgbClr val="0070C0"/>
                </a:solidFill>
              </a:rPr>
              <a:t>by </a:t>
            </a:r>
            <a:r>
              <a:rPr lang="en-US" sz="2000" dirty="0" smtClean="0">
                <a:solidFill>
                  <a:srgbClr val="0070C0"/>
                </a:solidFill>
              </a:rPr>
              <a:t>experience &amp;  the </a:t>
            </a:r>
            <a:r>
              <a:rPr lang="en-US" sz="2000" dirty="0">
                <a:solidFill>
                  <a:srgbClr val="0070C0"/>
                </a:solidFill>
              </a:rPr>
              <a:t>left side of the </a:t>
            </a:r>
            <a:r>
              <a:rPr lang="en-US" sz="2000" dirty="0" smtClean="0">
                <a:solidFill>
                  <a:srgbClr val="0070C0"/>
                </a:solidFill>
              </a:rPr>
              <a:t>body</a:t>
            </a:r>
            <a:endParaRPr lang="en-US" sz="2000" dirty="0">
              <a:solidFill>
                <a:srgbClr val="0070C0"/>
              </a:solidFill>
            </a:endParaRPr>
          </a:p>
        </p:txBody>
      </p:sp>
      <p:sp>
        <p:nvSpPr>
          <p:cNvPr id="5" name="TextBox 4"/>
          <p:cNvSpPr txBox="1"/>
          <p:nvPr/>
        </p:nvSpPr>
        <p:spPr>
          <a:xfrm>
            <a:off x="3912691" y="4495800"/>
            <a:ext cx="4175117" cy="1015663"/>
          </a:xfrm>
          <a:prstGeom prst="rect">
            <a:avLst/>
          </a:prstGeom>
          <a:noFill/>
        </p:spPr>
        <p:txBody>
          <a:bodyPr wrap="none" rtlCol="0">
            <a:spAutoFit/>
          </a:bodyPr>
          <a:lstStyle/>
          <a:p>
            <a:r>
              <a:rPr lang="en-US" sz="2000" dirty="0" smtClean="0"/>
              <a:t>Left Brain Interpreter</a:t>
            </a:r>
          </a:p>
          <a:p>
            <a:endParaRPr lang="en-US" sz="2000" dirty="0" smtClean="0"/>
          </a:p>
          <a:p>
            <a:r>
              <a:rPr lang="en-US" sz="2000" dirty="0" smtClean="0"/>
              <a:t>Confabulation and Child Development</a:t>
            </a:r>
            <a:endParaRPr lang="en-US" sz="2000" dirty="0"/>
          </a:p>
        </p:txBody>
      </p:sp>
    </p:spTree>
    <p:extLst>
      <p:ext uri="{BB962C8B-B14F-4D97-AF65-F5344CB8AC3E}">
        <p14:creationId xmlns:p14="http://schemas.microsoft.com/office/powerpoint/2010/main" val="33041899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gradFill>
          <a:gsLst>
            <a:gs pos="0">
              <a:srgbClr val="A603AB"/>
            </a:gs>
            <a:gs pos="31000">
              <a:srgbClr val="0819FB"/>
            </a:gs>
            <a:gs pos="55000">
              <a:srgbClr val="1A8D48"/>
            </a:gs>
            <a:gs pos="62000">
              <a:srgbClr val="FFFF00"/>
            </a:gs>
            <a:gs pos="73000">
              <a:srgbClr val="EE3F17"/>
            </a:gs>
            <a:gs pos="88000">
              <a:srgbClr val="E81766"/>
            </a:gs>
            <a:gs pos="100000">
              <a:srgbClr val="A603AB"/>
            </a:gs>
          </a:gsLst>
          <a:lin ang="192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06453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pic>
        <p:nvPicPr>
          <p:cNvPr id="2" name="Picture 1" descr="Brain functions and  sections from the top.jpg"/>
          <p:cNvPicPr>
            <a:picLocks noChangeAspect="1"/>
          </p:cNvPicPr>
          <p:nvPr/>
        </p:nvPicPr>
        <p:blipFill>
          <a:blip r:embed="rId2" cstate="print"/>
          <a:stretch>
            <a:fillRect/>
          </a:stretch>
        </p:blipFill>
        <p:spPr>
          <a:xfrm>
            <a:off x="1600201" y="762000"/>
            <a:ext cx="4986338" cy="5106010"/>
          </a:xfrm>
          <a:prstGeom prst="rect">
            <a:avLst/>
          </a:prstGeom>
        </p:spPr>
      </p:pic>
    </p:spTree>
    <p:extLst>
      <p:ext uri="{BB962C8B-B14F-4D97-AF65-F5344CB8AC3E}">
        <p14:creationId xmlns:p14="http://schemas.microsoft.com/office/powerpoint/2010/main" val="603079161"/>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1" Type="http://schemas.openxmlformats.org/officeDocument/2006/relationships/image" Target="../media/image1.jpeg"/></Relationships>
</file>

<file path=ppt/theme/_rels/theme22.xml.rels><?xml version="1.0" encoding="UTF-8" standalone="yes"?>
<Relationships xmlns="http://schemas.openxmlformats.org/package/2006/relationships"><Relationship Id="rId1" Type="http://schemas.openxmlformats.org/officeDocument/2006/relationships/image" Target="../media/image1.jpeg"/></Relationships>
</file>

<file path=ppt/theme/_rels/theme23.xml.rels><?xml version="1.0" encoding="UTF-8" standalone="yes"?>
<Relationships xmlns="http://schemas.openxmlformats.org/package/2006/relationships"><Relationship Id="rId1" Type="http://schemas.openxmlformats.org/officeDocument/2006/relationships/image" Target="../media/image1.jpeg"/></Relationships>
</file>

<file path=ppt/theme/_rels/theme24.xml.rels><?xml version="1.0" encoding="UTF-8" standalone="yes"?>
<Relationships xmlns="http://schemas.openxmlformats.org/package/2006/relationships"><Relationship Id="rId1" Type="http://schemas.openxmlformats.org/officeDocument/2006/relationships/image" Target="../media/image1.jpeg"/></Relationships>
</file>

<file path=ppt/theme/_rels/theme25.xml.rels><?xml version="1.0" encoding="UTF-8" standalone="yes"?>
<Relationships xmlns="http://schemas.openxmlformats.org/package/2006/relationships"><Relationship Id="rId1" Type="http://schemas.openxmlformats.org/officeDocument/2006/relationships/image" Target="../media/image1.jpeg"/></Relationships>
</file>

<file path=ppt/theme/_rels/theme26.xml.rels><?xml version="1.0" encoding="UTF-8" standalone="yes"?>
<Relationships xmlns="http://schemas.openxmlformats.org/package/2006/relationships"><Relationship Id="rId1" Type="http://schemas.openxmlformats.org/officeDocument/2006/relationships/image" Target="../media/image1.jpeg"/></Relationships>
</file>

<file path=ppt/theme/_rels/theme27.xml.rels><?xml version="1.0" encoding="UTF-8" standalone="yes"?>
<Relationships xmlns="http://schemas.openxmlformats.org/package/2006/relationships"><Relationship Id="rId1" Type="http://schemas.openxmlformats.org/officeDocument/2006/relationships/image" Target="../media/image1.jpeg"/></Relationships>
</file>

<file path=ppt/theme/_rels/theme28.xml.rels><?xml version="1.0" encoding="UTF-8" standalone="yes"?>
<Relationships xmlns="http://schemas.openxmlformats.org/package/2006/relationships"><Relationship Id="rId1" Type="http://schemas.openxmlformats.org/officeDocument/2006/relationships/image" Target="../media/image1.jpeg"/></Relationships>
</file>

<file path=ppt/theme/_rels/theme29.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30.xml.rels><?xml version="1.0" encoding="UTF-8" standalone="yes"?>
<Relationships xmlns="http://schemas.openxmlformats.org/package/2006/relationships"><Relationship Id="rId1" Type="http://schemas.openxmlformats.org/officeDocument/2006/relationships/image" Target="../media/image1.jpeg"/></Relationships>
</file>

<file path=ppt/theme/_rels/theme31.xml.rels><?xml version="1.0" encoding="UTF-8" standalone="yes"?>
<Relationships xmlns="http://schemas.openxmlformats.org/package/2006/relationships"><Relationship Id="rId1" Type="http://schemas.openxmlformats.org/officeDocument/2006/relationships/image" Target="../media/image1.jpeg"/></Relationships>
</file>

<file path=ppt/theme/_rels/theme32.xml.rels><?xml version="1.0" encoding="UTF-8" standalone="yes"?>
<Relationships xmlns="http://schemas.openxmlformats.org/package/2006/relationships"><Relationship Id="rId1" Type="http://schemas.openxmlformats.org/officeDocument/2006/relationships/image" Target="../media/image1.jpeg"/></Relationships>
</file>

<file path=ppt/theme/_rels/theme33.xml.rels><?xml version="1.0" encoding="UTF-8" standalone="yes"?>
<Relationships xmlns="http://schemas.openxmlformats.org/package/2006/relationships"><Relationship Id="rId1" Type="http://schemas.openxmlformats.org/officeDocument/2006/relationships/image" Target="../media/image1.jpeg"/></Relationships>
</file>

<file path=ppt/theme/_rels/theme34.xml.rels><?xml version="1.0" encoding="UTF-8" standalone="yes"?>
<Relationships xmlns="http://schemas.openxmlformats.org/package/2006/relationships"><Relationship Id="rId1" Type="http://schemas.openxmlformats.org/officeDocument/2006/relationships/image" Target="../media/image1.jpeg"/></Relationships>
</file>

<file path=ppt/theme/_rels/theme35.xml.rels><?xml version="1.0" encoding="UTF-8" standalone="yes"?>
<Relationships xmlns="http://schemas.openxmlformats.org/package/2006/relationships"><Relationship Id="rId1" Type="http://schemas.openxmlformats.org/officeDocument/2006/relationships/image" Target="../media/image1.jpeg"/></Relationships>
</file>

<file path=ppt/theme/_rels/theme36.xml.rels><?xml version="1.0" encoding="UTF-8" standalone="yes"?>
<Relationships xmlns="http://schemas.openxmlformats.org/package/2006/relationships"><Relationship Id="rId1" Type="http://schemas.openxmlformats.org/officeDocument/2006/relationships/image" Target="../media/image1.jpeg"/></Relationships>
</file>

<file path=ppt/theme/_rels/theme37.xml.rels><?xml version="1.0" encoding="UTF-8" standalone="yes"?>
<Relationships xmlns="http://schemas.openxmlformats.org/package/2006/relationships"><Relationship Id="rId1" Type="http://schemas.openxmlformats.org/officeDocument/2006/relationships/image" Target="../media/image1.jpeg"/></Relationships>
</file>

<file path=ppt/theme/_rels/theme38.xml.rels><?xml version="1.0" encoding="UTF-8" standalone="yes"?>
<Relationships xmlns="http://schemas.openxmlformats.org/package/2006/relationships"><Relationship Id="rId1" Type="http://schemas.openxmlformats.org/officeDocument/2006/relationships/image" Target="../media/image1.jpeg"/></Relationships>
</file>

<file path=ppt/theme/_rels/theme39.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40.xml.rels><?xml version="1.0" encoding="UTF-8" standalone="yes"?>
<Relationships xmlns="http://schemas.openxmlformats.org/package/2006/relationships"><Relationship Id="rId1" Type="http://schemas.openxmlformats.org/officeDocument/2006/relationships/image" Target="../media/image1.jpeg"/></Relationships>
</file>

<file path=ppt/theme/_rels/theme41.xml.rels><?xml version="1.0" encoding="UTF-8" standalone="yes"?>
<Relationships xmlns="http://schemas.openxmlformats.org/package/2006/relationships"><Relationship Id="rId1" Type="http://schemas.openxmlformats.org/officeDocument/2006/relationships/image" Target="../media/image1.jpeg"/></Relationships>
</file>

<file path=ppt/theme/_rels/theme42.xml.rels><?xml version="1.0" encoding="UTF-8" standalone="yes"?>
<Relationships xmlns="http://schemas.openxmlformats.org/package/2006/relationships"><Relationship Id="rId1" Type="http://schemas.openxmlformats.org/officeDocument/2006/relationships/image" Target="../media/image1.jpeg"/></Relationships>
</file>

<file path=ppt/theme/_rels/theme43.xml.rels><?xml version="1.0" encoding="UTF-8" standalone="yes"?>
<Relationships xmlns="http://schemas.openxmlformats.org/package/2006/relationships"><Relationship Id="rId1" Type="http://schemas.openxmlformats.org/officeDocument/2006/relationships/image" Target="../media/image1.jpeg"/></Relationships>
</file>

<file path=ppt/theme/_rels/theme44.xml.rels><?xml version="1.0" encoding="UTF-8" standalone="yes"?>
<Relationships xmlns="http://schemas.openxmlformats.org/package/2006/relationships"><Relationship Id="rId1" Type="http://schemas.openxmlformats.org/officeDocument/2006/relationships/image" Target="../media/image1.jpeg"/></Relationships>
</file>

<file path=ppt/theme/_rels/theme45.xml.rels><?xml version="1.0" encoding="UTF-8" standalone="yes"?>
<Relationships xmlns="http://schemas.openxmlformats.org/package/2006/relationships"><Relationship Id="rId1" Type="http://schemas.openxmlformats.org/officeDocument/2006/relationships/image" Target="../media/image1.jpeg"/></Relationships>
</file>

<file path=ppt/theme/_rels/theme46.xml.rels><?xml version="1.0" encoding="UTF-8" standalone="yes"?>
<Relationships xmlns="http://schemas.openxmlformats.org/package/2006/relationships"><Relationship Id="rId1" Type="http://schemas.openxmlformats.org/officeDocument/2006/relationships/image" Target="../media/image1.jpeg"/></Relationships>
</file>

<file path=ppt/theme/_rels/theme47.xml.rels><?xml version="1.0" encoding="UTF-8" standalone="yes"?>
<Relationships xmlns="http://schemas.openxmlformats.org/package/2006/relationships"><Relationship Id="rId1" Type="http://schemas.openxmlformats.org/officeDocument/2006/relationships/image" Target="../media/image1.jpeg"/></Relationships>
</file>

<file path=ppt/theme/_rels/theme48.xml.rels><?xml version="1.0" encoding="UTF-8" standalone="yes"?>
<Relationships xmlns="http://schemas.openxmlformats.org/package/2006/relationships"><Relationship Id="rId1" Type="http://schemas.openxmlformats.org/officeDocument/2006/relationships/image" Target="../media/image1.jpeg"/></Relationships>
</file>

<file path=ppt/theme/_rels/theme49.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50.xml.rels><?xml version="1.0" encoding="UTF-8" standalone="yes"?>
<Relationships xmlns="http://schemas.openxmlformats.org/package/2006/relationships"><Relationship Id="rId1" Type="http://schemas.openxmlformats.org/officeDocument/2006/relationships/image" Target="../media/image1.jpeg"/></Relationships>
</file>

<file path=ppt/theme/_rels/theme51.xml.rels><?xml version="1.0" encoding="UTF-8" standalone="yes"?>
<Relationships xmlns="http://schemas.openxmlformats.org/package/2006/relationships"><Relationship Id="rId1" Type="http://schemas.openxmlformats.org/officeDocument/2006/relationships/image" Target="../media/image1.jpeg"/></Relationships>
</file>

<file path=ppt/theme/_rels/theme52.xml.rels><?xml version="1.0" encoding="UTF-8" standalone="yes"?>
<Relationships xmlns="http://schemas.openxmlformats.org/package/2006/relationships"><Relationship Id="rId1" Type="http://schemas.openxmlformats.org/officeDocument/2006/relationships/image" Target="../media/image1.jpeg"/></Relationships>
</file>

<file path=ppt/theme/_rels/theme53.xml.rels><?xml version="1.0" encoding="UTF-8" standalone="yes"?>
<Relationships xmlns="http://schemas.openxmlformats.org/package/2006/relationships"><Relationship Id="rId1" Type="http://schemas.openxmlformats.org/officeDocument/2006/relationships/image" Target="../media/image1.jpeg"/></Relationships>
</file>

<file path=ppt/theme/_rels/theme54.xml.rels><?xml version="1.0" encoding="UTF-8" standalone="yes"?>
<Relationships xmlns="http://schemas.openxmlformats.org/package/2006/relationships"><Relationship Id="rId1" Type="http://schemas.openxmlformats.org/officeDocument/2006/relationships/image" Target="../media/image1.jpeg"/></Relationships>
</file>

<file path=ppt/theme/_rels/theme55.xml.rels><?xml version="1.0" encoding="UTF-8" standalone="yes"?>
<Relationships xmlns="http://schemas.openxmlformats.org/package/2006/relationships"><Relationship Id="rId1" Type="http://schemas.openxmlformats.org/officeDocument/2006/relationships/image" Target="../media/image1.jpeg"/></Relationships>
</file>

<file path=ppt/theme/_rels/theme56.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Solstic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0.xml><?xml version="1.0" encoding="utf-8"?>
<a:theme xmlns:a="http://schemas.openxmlformats.org/drawingml/2006/main" name="9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1.xml><?xml version="1.0" encoding="utf-8"?>
<a:theme xmlns:a="http://schemas.openxmlformats.org/drawingml/2006/main" name="11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2.xml><?xml version="1.0" encoding="utf-8"?>
<a:theme xmlns:a="http://schemas.openxmlformats.org/drawingml/2006/main" name="10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3.xml><?xml version="1.0" encoding="utf-8"?>
<a:theme xmlns:a="http://schemas.openxmlformats.org/drawingml/2006/main" name="12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4.xml><?xml version="1.0" encoding="utf-8"?>
<a:theme xmlns:a="http://schemas.openxmlformats.org/drawingml/2006/main" name="13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5.xml><?xml version="1.0" encoding="utf-8"?>
<a:theme xmlns:a="http://schemas.openxmlformats.org/drawingml/2006/main" name="14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6.xml><?xml version="1.0" encoding="utf-8"?>
<a:theme xmlns:a="http://schemas.openxmlformats.org/drawingml/2006/main" name="15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7.xml><?xml version="1.0" encoding="utf-8"?>
<a:theme xmlns:a="http://schemas.openxmlformats.org/drawingml/2006/main" name="16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8.xml><?xml version="1.0" encoding="utf-8"?>
<a:theme xmlns:a="http://schemas.openxmlformats.org/drawingml/2006/main" name="17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9.xml><?xml version="1.0" encoding="utf-8"?>
<a:theme xmlns:a="http://schemas.openxmlformats.org/drawingml/2006/main" name="19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3_Solstic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0.xml><?xml version="1.0" encoding="utf-8"?>
<a:theme xmlns:a="http://schemas.openxmlformats.org/drawingml/2006/main" name="20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1.xml><?xml version="1.0" encoding="utf-8"?>
<a:theme xmlns:a="http://schemas.openxmlformats.org/drawingml/2006/main" name="21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2.xml><?xml version="1.0" encoding="utf-8"?>
<a:theme xmlns:a="http://schemas.openxmlformats.org/drawingml/2006/main" name="22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3.xml><?xml version="1.0" encoding="utf-8"?>
<a:theme xmlns:a="http://schemas.openxmlformats.org/drawingml/2006/main" name="23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4.xml><?xml version="1.0" encoding="utf-8"?>
<a:theme xmlns:a="http://schemas.openxmlformats.org/drawingml/2006/main" name="24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5.xml><?xml version="1.0" encoding="utf-8"?>
<a:theme xmlns:a="http://schemas.openxmlformats.org/drawingml/2006/main" name="25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6.xml><?xml version="1.0" encoding="utf-8"?>
<a:theme xmlns:a="http://schemas.openxmlformats.org/drawingml/2006/main" name="26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7.xml><?xml version="1.0" encoding="utf-8"?>
<a:theme xmlns:a="http://schemas.openxmlformats.org/drawingml/2006/main" name="27_Solstic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8.xml><?xml version="1.0" encoding="utf-8"?>
<a:theme xmlns:a="http://schemas.openxmlformats.org/drawingml/2006/main" name="18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9.xml><?xml version="1.0" encoding="utf-8"?>
<a:theme xmlns:a="http://schemas.openxmlformats.org/drawingml/2006/main" name="28_Solstic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0.xml><?xml version="1.0" encoding="utf-8"?>
<a:theme xmlns:a="http://schemas.openxmlformats.org/drawingml/2006/main" name="29_Solstic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1.xml><?xml version="1.0" encoding="utf-8"?>
<a:theme xmlns:a="http://schemas.openxmlformats.org/drawingml/2006/main" name="30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2.xml><?xml version="1.0" encoding="utf-8"?>
<a:theme xmlns:a="http://schemas.openxmlformats.org/drawingml/2006/main" name="31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3.xml><?xml version="1.0" encoding="utf-8"?>
<a:theme xmlns:a="http://schemas.openxmlformats.org/drawingml/2006/main" name="32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4.xml><?xml version="1.0" encoding="utf-8"?>
<a:theme xmlns:a="http://schemas.openxmlformats.org/drawingml/2006/main" name="34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5.xml><?xml version="1.0" encoding="utf-8"?>
<a:theme xmlns:a="http://schemas.openxmlformats.org/drawingml/2006/main" name="35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6.xml><?xml version="1.0" encoding="utf-8"?>
<a:theme xmlns:a="http://schemas.openxmlformats.org/drawingml/2006/main" name="36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7.xml><?xml version="1.0" encoding="utf-8"?>
<a:theme xmlns:a="http://schemas.openxmlformats.org/drawingml/2006/main" name="37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8.xml><?xml version="1.0" encoding="utf-8"?>
<a:theme xmlns:a="http://schemas.openxmlformats.org/drawingml/2006/main" name="38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9.xml><?xml version="1.0" encoding="utf-8"?>
<a:theme xmlns:a="http://schemas.openxmlformats.org/drawingml/2006/main" name="39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4.xml><?xml version="1.0" encoding="utf-8"?>
<a:theme xmlns:a="http://schemas.openxmlformats.org/drawingml/2006/main" name="2_Solstic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40.xml><?xml version="1.0" encoding="utf-8"?>
<a:theme xmlns:a="http://schemas.openxmlformats.org/drawingml/2006/main" name="40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41.xml><?xml version="1.0" encoding="utf-8"?>
<a:theme xmlns:a="http://schemas.openxmlformats.org/drawingml/2006/main" name="41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42.xml><?xml version="1.0" encoding="utf-8"?>
<a:theme xmlns:a="http://schemas.openxmlformats.org/drawingml/2006/main" name="42_Solstic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43.xml><?xml version="1.0" encoding="utf-8"?>
<a:theme xmlns:a="http://schemas.openxmlformats.org/drawingml/2006/main" name="33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44.xml><?xml version="1.0" encoding="utf-8"?>
<a:theme xmlns:a="http://schemas.openxmlformats.org/drawingml/2006/main" name="43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45.xml><?xml version="1.0" encoding="utf-8"?>
<a:theme xmlns:a="http://schemas.openxmlformats.org/drawingml/2006/main" name="44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46.xml><?xml version="1.0" encoding="utf-8"?>
<a:theme xmlns:a="http://schemas.openxmlformats.org/drawingml/2006/main" name="45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47.xml><?xml version="1.0" encoding="utf-8"?>
<a:theme xmlns:a="http://schemas.openxmlformats.org/drawingml/2006/main" name="46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48.xml><?xml version="1.0" encoding="utf-8"?>
<a:theme xmlns:a="http://schemas.openxmlformats.org/drawingml/2006/main" name="47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49.xml><?xml version="1.0" encoding="utf-8"?>
<a:theme xmlns:a="http://schemas.openxmlformats.org/drawingml/2006/main" name="48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5.xml><?xml version="1.0" encoding="utf-8"?>
<a:theme xmlns:a="http://schemas.openxmlformats.org/drawingml/2006/main" name="4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50.xml><?xml version="1.0" encoding="utf-8"?>
<a:theme xmlns:a="http://schemas.openxmlformats.org/drawingml/2006/main" name="49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51.xml><?xml version="1.0" encoding="utf-8"?>
<a:theme xmlns:a="http://schemas.openxmlformats.org/drawingml/2006/main" name="50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52.xml><?xml version="1.0" encoding="utf-8"?>
<a:theme xmlns:a="http://schemas.openxmlformats.org/drawingml/2006/main" name="51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53.xml><?xml version="1.0" encoding="utf-8"?>
<a:theme xmlns:a="http://schemas.openxmlformats.org/drawingml/2006/main" name="52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54.xml><?xml version="1.0" encoding="utf-8"?>
<a:theme xmlns:a="http://schemas.openxmlformats.org/drawingml/2006/main" name="53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55.xml><?xml version="1.0" encoding="utf-8"?>
<a:theme xmlns:a="http://schemas.openxmlformats.org/drawingml/2006/main" name="54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56.xml><?xml version="1.0" encoding="utf-8"?>
<a:theme xmlns:a="http://schemas.openxmlformats.org/drawingml/2006/main" name="55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5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7.xml><?xml version="1.0" encoding="utf-8"?>
<a:theme xmlns:a="http://schemas.openxmlformats.org/drawingml/2006/main" name="6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8.xml><?xml version="1.0" encoding="utf-8"?>
<a:theme xmlns:a="http://schemas.openxmlformats.org/drawingml/2006/main" name="7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9.xml><?xml version="1.0" encoding="utf-8"?>
<a:theme xmlns:a="http://schemas.openxmlformats.org/drawingml/2006/main" name="8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22200</TotalTime>
  <Words>3986</Words>
  <Application>Microsoft Office PowerPoint</Application>
  <PresentationFormat>On-screen Show (4:3)</PresentationFormat>
  <Paragraphs>818</Paragraphs>
  <Slides>89</Slides>
  <Notes>16</Notes>
  <HiddenSlides>0</HiddenSlides>
  <MMClips>0</MMClips>
  <ScaleCrop>false</ScaleCrop>
  <HeadingPairs>
    <vt:vector size="4" baseType="variant">
      <vt:variant>
        <vt:lpstr>Theme</vt:lpstr>
      </vt:variant>
      <vt:variant>
        <vt:i4>56</vt:i4>
      </vt:variant>
      <vt:variant>
        <vt:lpstr>Slide Titles</vt:lpstr>
      </vt:variant>
      <vt:variant>
        <vt:i4>89</vt:i4>
      </vt:variant>
    </vt:vector>
  </HeadingPairs>
  <TitlesOfParts>
    <vt:vector size="145" baseType="lpstr">
      <vt:lpstr>1_Solstice</vt:lpstr>
      <vt:lpstr>3_Solstice</vt:lpstr>
      <vt:lpstr>Solstice</vt:lpstr>
      <vt:lpstr>2_Solstice</vt:lpstr>
      <vt:lpstr>4_Solstice</vt:lpstr>
      <vt:lpstr>5_Solstice</vt:lpstr>
      <vt:lpstr>6_Solstice</vt:lpstr>
      <vt:lpstr>7_Solstice</vt:lpstr>
      <vt:lpstr>8_Solstice</vt:lpstr>
      <vt:lpstr>9_Solstice</vt:lpstr>
      <vt:lpstr>11_Solstice</vt:lpstr>
      <vt:lpstr>10_Solstice</vt:lpstr>
      <vt:lpstr>12_Solstice</vt:lpstr>
      <vt:lpstr>13_Solstice</vt:lpstr>
      <vt:lpstr>14_Solstice</vt:lpstr>
      <vt:lpstr>15_Solstice</vt:lpstr>
      <vt:lpstr>16_Solstice</vt:lpstr>
      <vt:lpstr>17_Solstice</vt:lpstr>
      <vt:lpstr>19_Solstice</vt:lpstr>
      <vt:lpstr>20_Solstice</vt:lpstr>
      <vt:lpstr>21_Solstice</vt:lpstr>
      <vt:lpstr>22_Solstice</vt:lpstr>
      <vt:lpstr>23_Solstice</vt:lpstr>
      <vt:lpstr>24_Solstice</vt:lpstr>
      <vt:lpstr>25_Solstice</vt:lpstr>
      <vt:lpstr>26_Solstice</vt:lpstr>
      <vt:lpstr>27_Solstice</vt:lpstr>
      <vt:lpstr>18_Solstice</vt:lpstr>
      <vt:lpstr>28_Solstice</vt:lpstr>
      <vt:lpstr>29_Solstice</vt:lpstr>
      <vt:lpstr>30_Solstice</vt:lpstr>
      <vt:lpstr>31_Solstice</vt:lpstr>
      <vt:lpstr>32_Solstice</vt:lpstr>
      <vt:lpstr>34_Solstice</vt:lpstr>
      <vt:lpstr>35_Solstice</vt:lpstr>
      <vt:lpstr>36_Solstice</vt:lpstr>
      <vt:lpstr>37_Solstice</vt:lpstr>
      <vt:lpstr>38_Solstice</vt:lpstr>
      <vt:lpstr>39_Solstice</vt:lpstr>
      <vt:lpstr>40_Solstice</vt:lpstr>
      <vt:lpstr>41_Solstice</vt:lpstr>
      <vt:lpstr>42_Solstice</vt:lpstr>
      <vt:lpstr>33_Solstice</vt:lpstr>
      <vt:lpstr>43_Solstice</vt:lpstr>
      <vt:lpstr>44_Solstice</vt:lpstr>
      <vt:lpstr>45_Solstice</vt:lpstr>
      <vt:lpstr>46_Solstice</vt:lpstr>
      <vt:lpstr>47_Solstice</vt:lpstr>
      <vt:lpstr>48_Solstice</vt:lpstr>
      <vt:lpstr>49_Solstice</vt:lpstr>
      <vt:lpstr>50_Solstice</vt:lpstr>
      <vt:lpstr>51_Solstice</vt:lpstr>
      <vt:lpstr>52_Solstice</vt:lpstr>
      <vt:lpstr>53_Solstice</vt:lpstr>
      <vt:lpstr>54_Solstice</vt:lpstr>
      <vt:lpstr>55_Solstice</vt:lpstr>
      <vt:lpstr>Making of the Modern Mind</vt:lpstr>
      <vt:lpstr>    This course integrates:</vt:lpstr>
      <vt:lpstr>  </vt:lpstr>
      <vt:lpstr>PowerPoint Presentation</vt:lpstr>
      <vt:lpstr>PowerPoint Presentation</vt:lpstr>
      <vt:lpstr>  </vt:lpstr>
      <vt:lpstr>Priming </vt:lpstr>
      <vt:lpstr>PowerPoint Presentation</vt:lpstr>
      <vt:lpstr>PowerPoint Presentation</vt:lpstr>
      <vt:lpstr>PowerPoint Presentation</vt:lpstr>
      <vt:lpstr>PowerPoint Presentation</vt:lpstr>
      <vt:lpstr>Q:  Why Study Philosophy of the Mind?</vt:lpstr>
      <vt:lpstr>Q:  What is Philosophy of Mind?</vt:lpstr>
      <vt:lpstr>Three Approaches | Three Perspectives:</vt:lpstr>
      <vt:lpstr>The mind-body problem</vt:lpstr>
      <vt:lpstr>Mind Body problem         </vt:lpstr>
      <vt:lpstr> </vt:lpstr>
      <vt:lpstr>Philosophy of Mind:  from the Perspective of Applied Engineering   </vt:lpstr>
      <vt:lpstr>Philosophy of Mind:  law of physics perspective: Is the brain connected to  the universe at a quantum level? </vt:lpstr>
      <vt:lpstr>What is consciousness?</vt:lpstr>
      <vt:lpstr>If consciousness is linked to the laws of the universe……</vt:lpstr>
      <vt:lpstr>What is the Connection between  Mind, Matter and Space? (the hard problem of consciousness)</vt:lpstr>
      <vt:lpstr>What is the Mind? </vt:lpstr>
      <vt:lpstr>properties</vt:lpstr>
      <vt:lpstr>Does the mind  have Parts ?</vt:lpstr>
      <vt:lpstr>Mind Theory Identity Body Theory Identity  </vt:lpstr>
      <vt:lpstr>Who is the real  Jake Sully?</vt:lpstr>
      <vt:lpstr>PowerPoint Presentation</vt:lpstr>
      <vt:lpstr>The Problem of Other Minds</vt:lpstr>
      <vt:lpstr>Theory of Mind</vt:lpstr>
      <vt:lpstr>Blank slate</vt:lpstr>
      <vt:lpstr>Behaviorism </vt:lpstr>
      <vt:lpstr>Embodied cognition</vt:lpstr>
      <vt:lpstr>  Behaviorism          We’re born a blank state    </vt:lpstr>
      <vt:lpstr>  Behaviorism Shaping behavior   </vt:lpstr>
      <vt:lpstr>Classical Conditioning</vt:lpstr>
      <vt:lpstr> MODELING</vt:lpstr>
      <vt:lpstr>Bobo Doll, a study of aggression Alberta Bandura, 1961 Stanford University, Nursery School,  72 children from the age of 3 to 6. (Average age:  4.4)  </vt:lpstr>
      <vt:lpstr>Bandura Experiment      Bobo Doll</vt:lpstr>
      <vt:lpstr> How do we learn?  Idea Framing and Metaphor  </vt:lpstr>
      <vt:lpstr>Cognitive metaphors | conceptual metaphors</vt:lpstr>
      <vt:lpstr>Mirror Neurons  a fascinating new area in the early stages of study      </vt:lpstr>
      <vt:lpstr>TWO SYSTEMS: </vt:lpstr>
      <vt:lpstr>Dual Processing</vt:lpstr>
      <vt:lpstr> NEURONS: The Location of Memory </vt:lpstr>
      <vt:lpstr>Implicit Memory |explicit memory  Short term memory and Working Memory Long term memory    Procedural    muscle memory  Thalamus Hippocampus </vt:lpstr>
      <vt:lpstr>MEMORY</vt:lpstr>
      <vt:lpstr>90 Second Memory/25 words</vt:lpstr>
      <vt:lpstr>90 Second Memory/ 25 words</vt:lpstr>
      <vt:lpstr>   Limit of “cognitive budget”   and mental resources?  </vt:lpstr>
      <vt:lpstr>Attention</vt:lpstr>
      <vt:lpstr>Attention </vt:lpstr>
      <vt:lpstr>Change Blindness A person can be unaware of something that is right in front of their eyes  </vt:lpstr>
      <vt:lpstr>Change Blindness Why are we blind to change? If we miss the elephant in the room-   What else do we miss?</vt:lpstr>
      <vt:lpstr>Priming</vt:lpstr>
      <vt:lpstr>How does the Chicago Experiment  prime the participants to Miss the “Gorilla in the Room”?</vt:lpstr>
      <vt:lpstr>Clive Waring</vt:lpstr>
      <vt:lpstr>John Bargh</vt:lpstr>
      <vt:lpstr>priming is</vt:lpstr>
      <vt:lpstr>John Bargh: </vt:lpstr>
      <vt:lpstr>PowerPoint Presentation</vt:lpstr>
      <vt:lpstr>Cognitive Dissonance Cognitive dissonance is the feeling of uncomfortable tension which comes from holding two conflicting thoughts in the mind at the same time.</vt:lpstr>
      <vt:lpstr>Confirmation Bias</vt:lpstr>
      <vt:lpstr>Bias</vt:lpstr>
      <vt:lpstr>PowerPoint Presentation</vt:lpstr>
      <vt:lpstr>Asch Conformity Experiment </vt:lpstr>
      <vt:lpstr>Asch, 1961 Group Dynamics </vt:lpstr>
      <vt:lpstr>Reasons for conforming </vt:lpstr>
      <vt:lpstr>How much would you have to be paid  for you to lie about something?</vt:lpstr>
      <vt:lpstr>Cognitive dissonance</vt:lpstr>
      <vt:lpstr>Cognitive dissonance </vt:lpstr>
      <vt:lpstr>Cognitive Dissonance Cognitive dissonance is the feeling of uncomfortable tension which comes from holding two conflicting thoughts in the mind at the same time.</vt:lpstr>
      <vt:lpstr>What  is the Role of Fear in  Spiral of Silence?</vt:lpstr>
      <vt:lpstr>Spiral of silence </vt:lpstr>
      <vt:lpstr>Why do ordinary people become evil?</vt:lpstr>
      <vt:lpstr>Three distinctions</vt:lpstr>
      <vt:lpstr>Agency and state of agency</vt:lpstr>
      <vt:lpstr>The Milgram Experiment  (Yale University)  Behavioral Study of Obedience 1963   </vt:lpstr>
      <vt:lpstr>The hypothesis and the results:</vt:lpstr>
      <vt:lpstr>Milgram’s Experiment </vt:lpstr>
      <vt:lpstr>Three distinctions</vt:lpstr>
      <vt:lpstr>What  is the Role of Fear in  Spiral of Silence?</vt:lpstr>
      <vt:lpstr>Critical Thinking Question:  </vt:lpstr>
      <vt:lpstr>Cognitive psychology</vt:lpstr>
      <vt:lpstr>Sources to check out</vt:lpstr>
      <vt:lpstr>PowerPoint Presentation</vt:lpstr>
      <vt:lpstr>Things we say…</vt:lpstr>
      <vt:lpstr>PowerPoint Presentation</vt:lpstr>
      <vt:lpstr>PowerPoint Presentation</vt:lpstr>
    </vt:vector>
  </TitlesOfParts>
  <Company>Salem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of the Modern Mind</dc:title>
  <dc:creator>CJA</dc:creator>
  <cp:lastModifiedBy>CJA</cp:lastModifiedBy>
  <cp:revision>143</cp:revision>
  <dcterms:created xsi:type="dcterms:W3CDTF">2014-07-04T18:26:51Z</dcterms:created>
  <dcterms:modified xsi:type="dcterms:W3CDTF">2014-08-03T13:20:01Z</dcterms:modified>
</cp:coreProperties>
</file>